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8"/>
  </p:notesMasterIdLst>
  <p:handoutMasterIdLst>
    <p:handoutMasterId r:id="rId19"/>
  </p:handoutMasterIdLst>
  <p:sldIdLst>
    <p:sldId id="257" r:id="rId5"/>
    <p:sldId id="389" r:id="rId6"/>
    <p:sldId id="384" r:id="rId7"/>
    <p:sldId id="317" r:id="rId8"/>
    <p:sldId id="392" r:id="rId9"/>
    <p:sldId id="393" r:id="rId10"/>
    <p:sldId id="394" r:id="rId11"/>
    <p:sldId id="395" r:id="rId12"/>
    <p:sldId id="268" r:id="rId13"/>
    <p:sldId id="278" r:id="rId14"/>
    <p:sldId id="272" r:id="rId15"/>
    <p:sldId id="321" r:id="rId16"/>
    <p:sldId id="3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88415" autoAdjust="0"/>
  </p:normalViewPr>
  <p:slideViewPr>
    <p:cSldViewPr snapToGrid="0">
      <p:cViewPr varScale="1">
        <p:scale>
          <a:sx n="76" d="100"/>
          <a:sy n="76" d="100"/>
        </p:scale>
        <p:origin x="898" y="283"/>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8" d="100"/>
          <a:sy n="48" d="100"/>
        </p:scale>
        <p:origin x="1911"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190499-5911-4DBA-852A-59315C818EC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5D50976-C1C9-4850-8102-10EEA1BF7C9F}">
      <dgm:prSet/>
      <dgm:spPr/>
      <dgm:t>
        <a:bodyPr/>
        <a:lstStyle/>
        <a:p>
          <a:r>
            <a:rPr lang="en-GB"/>
            <a:t>Delivering designated workshops at the UoN annual Learning and Teaching Conference 2022 where the team would re-enact selected procedures for discussion and critique.</a:t>
          </a:r>
          <a:endParaRPr lang="en-US"/>
        </a:p>
      </dgm:t>
    </dgm:pt>
    <dgm:pt modelId="{1CA1A8FB-6931-49A5-852B-825C30995744}" type="parTrans" cxnId="{0D37E37C-2FAF-45A6-BECA-1ED79FEEC027}">
      <dgm:prSet/>
      <dgm:spPr/>
      <dgm:t>
        <a:bodyPr/>
        <a:lstStyle/>
        <a:p>
          <a:endParaRPr lang="en-US"/>
        </a:p>
      </dgm:t>
    </dgm:pt>
    <dgm:pt modelId="{C78F09F6-49A4-44E3-989A-E26A49F331DF}" type="sibTrans" cxnId="{0D37E37C-2FAF-45A6-BECA-1ED79FEEC027}">
      <dgm:prSet/>
      <dgm:spPr/>
      <dgm:t>
        <a:bodyPr/>
        <a:lstStyle/>
        <a:p>
          <a:endParaRPr lang="en-US"/>
        </a:p>
      </dgm:t>
    </dgm:pt>
    <dgm:pt modelId="{F068915A-1246-43DF-BE18-FCD2001282DD}">
      <dgm:prSet/>
      <dgm:spPr/>
      <dgm:t>
        <a:bodyPr/>
        <a:lstStyle/>
        <a:p>
          <a:r>
            <a:rPr lang="en-GB"/>
            <a:t>Delivering to a wider student audience the experimental sessions that have already been assessed for effectivity. In this way, students would have the opportunities for discussion and critique similar to those that were made available to staff and stakeholders at the aforesaid conference.</a:t>
          </a:r>
          <a:endParaRPr lang="en-US"/>
        </a:p>
      </dgm:t>
    </dgm:pt>
    <dgm:pt modelId="{6825CEC2-4C03-4EE3-A8F6-BBD6B21DBFB7}" type="parTrans" cxnId="{25046FC9-E337-48DB-8CFF-177227682C73}">
      <dgm:prSet/>
      <dgm:spPr/>
      <dgm:t>
        <a:bodyPr/>
        <a:lstStyle/>
        <a:p>
          <a:endParaRPr lang="en-US"/>
        </a:p>
      </dgm:t>
    </dgm:pt>
    <dgm:pt modelId="{228C8697-4125-435D-8BE8-D33A632A3116}" type="sibTrans" cxnId="{25046FC9-E337-48DB-8CFF-177227682C73}">
      <dgm:prSet/>
      <dgm:spPr/>
      <dgm:t>
        <a:bodyPr/>
        <a:lstStyle/>
        <a:p>
          <a:endParaRPr lang="en-US"/>
        </a:p>
      </dgm:t>
    </dgm:pt>
    <dgm:pt modelId="{43105D04-90FA-40CA-BA14-C95A799A34AB}">
      <dgm:prSet/>
      <dgm:spPr/>
      <dgm:t>
        <a:bodyPr/>
        <a:lstStyle/>
        <a:p>
          <a:r>
            <a:rPr lang="en-GB"/>
            <a:t>Dissemination of research findings through LTA and RAISE/FACE Conference and publishing article(s) in education journal(s) (e.g., WPLL)</a:t>
          </a:r>
          <a:endParaRPr lang="en-US"/>
        </a:p>
      </dgm:t>
    </dgm:pt>
    <dgm:pt modelId="{2AA99A61-A9B3-4D10-9F02-4A9BE262ACDF}" type="parTrans" cxnId="{12F9B942-8413-4124-ABDC-7556A8E50A80}">
      <dgm:prSet/>
      <dgm:spPr/>
      <dgm:t>
        <a:bodyPr/>
        <a:lstStyle/>
        <a:p>
          <a:endParaRPr lang="en-US"/>
        </a:p>
      </dgm:t>
    </dgm:pt>
    <dgm:pt modelId="{64D8C8F0-6894-491B-930E-BBD3511B9CCD}" type="sibTrans" cxnId="{12F9B942-8413-4124-ABDC-7556A8E50A80}">
      <dgm:prSet/>
      <dgm:spPr/>
      <dgm:t>
        <a:bodyPr/>
        <a:lstStyle/>
        <a:p>
          <a:endParaRPr lang="en-US"/>
        </a:p>
      </dgm:t>
    </dgm:pt>
    <dgm:pt modelId="{A193B3EB-E6F6-4549-8E46-46B7F4B6A1BF}">
      <dgm:prSet/>
      <dgm:spPr/>
      <dgm:t>
        <a:bodyPr/>
        <a:lstStyle/>
        <a:p>
          <a:r>
            <a:rPr lang="en-GB"/>
            <a:t>Delivering workshops in line with and integrated into the Faculty Staff Development, LLS and C@N-DO calendars.</a:t>
          </a:r>
          <a:endParaRPr lang="en-US"/>
        </a:p>
      </dgm:t>
    </dgm:pt>
    <dgm:pt modelId="{BF6D6BA2-4A88-41F7-9B74-3B53242D7FD0}" type="parTrans" cxnId="{8E2A86A4-5CC8-4F25-8172-57225DA77F89}">
      <dgm:prSet/>
      <dgm:spPr/>
      <dgm:t>
        <a:bodyPr/>
        <a:lstStyle/>
        <a:p>
          <a:endParaRPr lang="en-US"/>
        </a:p>
      </dgm:t>
    </dgm:pt>
    <dgm:pt modelId="{21B753C6-90C5-4B33-ADC1-91562A7AAE2B}" type="sibTrans" cxnId="{8E2A86A4-5CC8-4F25-8172-57225DA77F89}">
      <dgm:prSet/>
      <dgm:spPr/>
      <dgm:t>
        <a:bodyPr/>
        <a:lstStyle/>
        <a:p>
          <a:endParaRPr lang="en-US"/>
        </a:p>
      </dgm:t>
    </dgm:pt>
    <dgm:pt modelId="{FC646C62-F23A-4B7D-8BB3-C9FB033B35E9}" type="pres">
      <dgm:prSet presAssocID="{F1190499-5911-4DBA-852A-59315C818EC7}" presName="linear" presStyleCnt="0">
        <dgm:presLayoutVars>
          <dgm:animLvl val="lvl"/>
          <dgm:resizeHandles val="exact"/>
        </dgm:presLayoutVars>
      </dgm:prSet>
      <dgm:spPr/>
    </dgm:pt>
    <dgm:pt modelId="{8747439B-B344-446E-9CB5-042A273C31D4}" type="pres">
      <dgm:prSet presAssocID="{15D50976-C1C9-4850-8102-10EEA1BF7C9F}" presName="parentText" presStyleLbl="node1" presStyleIdx="0" presStyleCnt="4">
        <dgm:presLayoutVars>
          <dgm:chMax val="0"/>
          <dgm:bulletEnabled val="1"/>
        </dgm:presLayoutVars>
      </dgm:prSet>
      <dgm:spPr/>
    </dgm:pt>
    <dgm:pt modelId="{07B7AEA8-DA22-42C6-B82D-B22375F287DC}" type="pres">
      <dgm:prSet presAssocID="{C78F09F6-49A4-44E3-989A-E26A49F331DF}" presName="spacer" presStyleCnt="0"/>
      <dgm:spPr/>
    </dgm:pt>
    <dgm:pt modelId="{3BF626BC-0FD0-4828-A18F-AFAFB26BA261}" type="pres">
      <dgm:prSet presAssocID="{F068915A-1246-43DF-BE18-FCD2001282DD}" presName="parentText" presStyleLbl="node1" presStyleIdx="1" presStyleCnt="4">
        <dgm:presLayoutVars>
          <dgm:chMax val="0"/>
          <dgm:bulletEnabled val="1"/>
        </dgm:presLayoutVars>
      </dgm:prSet>
      <dgm:spPr/>
    </dgm:pt>
    <dgm:pt modelId="{9D44AD1D-3445-4D3D-A60D-4D6E6D4EF964}" type="pres">
      <dgm:prSet presAssocID="{228C8697-4125-435D-8BE8-D33A632A3116}" presName="spacer" presStyleCnt="0"/>
      <dgm:spPr/>
    </dgm:pt>
    <dgm:pt modelId="{EE6A6116-9B75-4A01-AF66-35BFB1686ACF}" type="pres">
      <dgm:prSet presAssocID="{43105D04-90FA-40CA-BA14-C95A799A34AB}" presName="parentText" presStyleLbl="node1" presStyleIdx="2" presStyleCnt="4">
        <dgm:presLayoutVars>
          <dgm:chMax val="0"/>
          <dgm:bulletEnabled val="1"/>
        </dgm:presLayoutVars>
      </dgm:prSet>
      <dgm:spPr/>
    </dgm:pt>
    <dgm:pt modelId="{8544160E-AFB5-4049-AC03-50123835439C}" type="pres">
      <dgm:prSet presAssocID="{64D8C8F0-6894-491B-930E-BBD3511B9CCD}" presName="spacer" presStyleCnt="0"/>
      <dgm:spPr/>
    </dgm:pt>
    <dgm:pt modelId="{7C0F3C4D-1D8B-4D37-BB51-19B3D5E48774}" type="pres">
      <dgm:prSet presAssocID="{A193B3EB-E6F6-4549-8E46-46B7F4B6A1BF}" presName="parentText" presStyleLbl="node1" presStyleIdx="3" presStyleCnt="4">
        <dgm:presLayoutVars>
          <dgm:chMax val="0"/>
          <dgm:bulletEnabled val="1"/>
        </dgm:presLayoutVars>
      </dgm:prSet>
      <dgm:spPr/>
    </dgm:pt>
  </dgm:ptLst>
  <dgm:cxnLst>
    <dgm:cxn modelId="{D6EA041C-59D2-4B38-B5FB-1C17ECAB60A1}" type="presOf" srcId="{F068915A-1246-43DF-BE18-FCD2001282DD}" destId="{3BF626BC-0FD0-4828-A18F-AFAFB26BA261}" srcOrd="0" destOrd="0" presId="urn:microsoft.com/office/officeart/2005/8/layout/vList2"/>
    <dgm:cxn modelId="{17502526-757D-4294-8689-698C9D76FD54}" type="presOf" srcId="{43105D04-90FA-40CA-BA14-C95A799A34AB}" destId="{EE6A6116-9B75-4A01-AF66-35BFB1686ACF}" srcOrd="0" destOrd="0" presId="urn:microsoft.com/office/officeart/2005/8/layout/vList2"/>
    <dgm:cxn modelId="{90F51337-6A6A-4ADA-91EE-C8013B338F80}" type="presOf" srcId="{F1190499-5911-4DBA-852A-59315C818EC7}" destId="{FC646C62-F23A-4B7D-8BB3-C9FB033B35E9}" srcOrd="0" destOrd="0" presId="urn:microsoft.com/office/officeart/2005/8/layout/vList2"/>
    <dgm:cxn modelId="{12F9B942-8413-4124-ABDC-7556A8E50A80}" srcId="{F1190499-5911-4DBA-852A-59315C818EC7}" destId="{43105D04-90FA-40CA-BA14-C95A799A34AB}" srcOrd="2" destOrd="0" parTransId="{2AA99A61-A9B3-4D10-9F02-4A9BE262ACDF}" sibTransId="{64D8C8F0-6894-491B-930E-BBD3511B9CCD}"/>
    <dgm:cxn modelId="{0D37E37C-2FAF-45A6-BECA-1ED79FEEC027}" srcId="{F1190499-5911-4DBA-852A-59315C818EC7}" destId="{15D50976-C1C9-4850-8102-10EEA1BF7C9F}" srcOrd="0" destOrd="0" parTransId="{1CA1A8FB-6931-49A5-852B-825C30995744}" sibTransId="{C78F09F6-49A4-44E3-989A-E26A49F331DF}"/>
    <dgm:cxn modelId="{A0E185A0-63DF-45FB-98FD-4281217FB193}" type="presOf" srcId="{A193B3EB-E6F6-4549-8E46-46B7F4B6A1BF}" destId="{7C0F3C4D-1D8B-4D37-BB51-19B3D5E48774}" srcOrd="0" destOrd="0" presId="urn:microsoft.com/office/officeart/2005/8/layout/vList2"/>
    <dgm:cxn modelId="{8E2A86A4-5CC8-4F25-8172-57225DA77F89}" srcId="{F1190499-5911-4DBA-852A-59315C818EC7}" destId="{A193B3EB-E6F6-4549-8E46-46B7F4B6A1BF}" srcOrd="3" destOrd="0" parTransId="{BF6D6BA2-4A88-41F7-9B74-3B53242D7FD0}" sibTransId="{21B753C6-90C5-4B33-ADC1-91562A7AAE2B}"/>
    <dgm:cxn modelId="{E6797CC7-6020-4282-B149-67897B8905BE}" type="presOf" srcId="{15D50976-C1C9-4850-8102-10EEA1BF7C9F}" destId="{8747439B-B344-446E-9CB5-042A273C31D4}" srcOrd="0" destOrd="0" presId="urn:microsoft.com/office/officeart/2005/8/layout/vList2"/>
    <dgm:cxn modelId="{25046FC9-E337-48DB-8CFF-177227682C73}" srcId="{F1190499-5911-4DBA-852A-59315C818EC7}" destId="{F068915A-1246-43DF-BE18-FCD2001282DD}" srcOrd="1" destOrd="0" parTransId="{6825CEC2-4C03-4EE3-A8F6-BBD6B21DBFB7}" sibTransId="{228C8697-4125-435D-8BE8-D33A632A3116}"/>
    <dgm:cxn modelId="{69BAFF7E-D12F-4043-979F-6C574ED4BD46}" type="presParOf" srcId="{FC646C62-F23A-4B7D-8BB3-C9FB033B35E9}" destId="{8747439B-B344-446E-9CB5-042A273C31D4}" srcOrd="0" destOrd="0" presId="urn:microsoft.com/office/officeart/2005/8/layout/vList2"/>
    <dgm:cxn modelId="{2A109397-3EE2-48CB-98FB-E5FB55942912}" type="presParOf" srcId="{FC646C62-F23A-4B7D-8BB3-C9FB033B35E9}" destId="{07B7AEA8-DA22-42C6-B82D-B22375F287DC}" srcOrd="1" destOrd="0" presId="urn:microsoft.com/office/officeart/2005/8/layout/vList2"/>
    <dgm:cxn modelId="{06D54765-2941-4134-AF19-91CE6A19609E}" type="presParOf" srcId="{FC646C62-F23A-4B7D-8BB3-C9FB033B35E9}" destId="{3BF626BC-0FD0-4828-A18F-AFAFB26BA261}" srcOrd="2" destOrd="0" presId="urn:microsoft.com/office/officeart/2005/8/layout/vList2"/>
    <dgm:cxn modelId="{1E58DEC3-E33B-4373-8608-E8CB7F8EB197}" type="presParOf" srcId="{FC646C62-F23A-4B7D-8BB3-C9FB033B35E9}" destId="{9D44AD1D-3445-4D3D-A60D-4D6E6D4EF964}" srcOrd="3" destOrd="0" presId="urn:microsoft.com/office/officeart/2005/8/layout/vList2"/>
    <dgm:cxn modelId="{5DD0C9F7-4194-46C1-951D-7EB1B8FF8848}" type="presParOf" srcId="{FC646C62-F23A-4B7D-8BB3-C9FB033B35E9}" destId="{EE6A6116-9B75-4A01-AF66-35BFB1686ACF}" srcOrd="4" destOrd="0" presId="urn:microsoft.com/office/officeart/2005/8/layout/vList2"/>
    <dgm:cxn modelId="{04A19AB7-40F5-4312-9D0E-8B3EB13E98A7}" type="presParOf" srcId="{FC646C62-F23A-4B7D-8BB3-C9FB033B35E9}" destId="{8544160E-AFB5-4049-AC03-50123835439C}" srcOrd="5" destOrd="0" presId="urn:microsoft.com/office/officeart/2005/8/layout/vList2"/>
    <dgm:cxn modelId="{3DAB5D71-571E-4549-8636-6D0A6B3AEDEC}" type="presParOf" srcId="{FC646C62-F23A-4B7D-8BB3-C9FB033B35E9}" destId="{7C0F3C4D-1D8B-4D37-BB51-19B3D5E4877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B2E815-0D19-41DC-B01B-4D608769620A}" type="doc">
      <dgm:prSet loTypeId="urn:microsoft.com/office/officeart/2016/7/layout/RoundedRectangleTimeline" loCatId="other" qsTypeId="urn:microsoft.com/office/officeart/2005/8/quickstyle/simple1" qsCatId="simple" csTypeId="urn:microsoft.com/office/officeart/2005/8/colors/colorful5" csCatId="colorful" phldr="1"/>
      <dgm:spPr/>
      <dgm:t>
        <a:bodyPr/>
        <a:lstStyle/>
        <a:p>
          <a:endParaRPr lang="en-US"/>
        </a:p>
      </dgm:t>
    </dgm:pt>
    <dgm:pt modelId="{4259F840-24E7-476F-9F30-482E46395856}">
      <dgm:prSet phldrT="[Text]" custT="1"/>
      <dgm:spPr/>
      <dgm:t>
        <a:bodyPr/>
        <a:lstStyle/>
        <a:p>
          <a:r>
            <a:rPr lang="en-US" sz="1800" dirty="0">
              <a:latin typeface="+mn-lt"/>
            </a:rPr>
            <a:t>May</a:t>
          </a:r>
        </a:p>
      </dgm:t>
    </dgm:pt>
    <dgm:pt modelId="{FCE8068D-7E50-4749-A8D0-ADEDAC5637B3}" type="parTrans" cxnId="{42EE41D1-3C16-4937-BB38-B076896C09A0}">
      <dgm:prSet/>
      <dgm:spPr/>
      <dgm:t>
        <a:bodyPr/>
        <a:lstStyle/>
        <a:p>
          <a:endParaRPr lang="en-US" sz="1800">
            <a:latin typeface="+mn-lt"/>
          </a:endParaRPr>
        </a:p>
      </dgm:t>
    </dgm:pt>
    <dgm:pt modelId="{DCC444A4-F20A-48F5-A61E-47BFFF185A57}" type="sibTrans" cxnId="{42EE41D1-3C16-4937-BB38-B076896C09A0}">
      <dgm:prSet/>
      <dgm:spPr/>
      <dgm:t>
        <a:bodyPr/>
        <a:lstStyle/>
        <a:p>
          <a:endParaRPr lang="en-US" sz="1800">
            <a:latin typeface="+mn-lt"/>
          </a:endParaRPr>
        </a:p>
      </dgm:t>
    </dgm:pt>
    <dgm:pt modelId="{B54C8F6C-BE1E-4EAB-B7A0-48DE01FFAA36}">
      <dgm:prSet phldrT="[Text]" custT="1"/>
      <dgm:spPr/>
      <dgm:t>
        <a:bodyPr/>
        <a:lstStyle/>
        <a:p>
          <a:pPr>
            <a:buFont typeface="Symbol" panose="05050102010706020507" pitchFamily="18" charset="2"/>
            <a:buChar char=""/>
          </a:pPr>
          <a:r>
            <a:rPr lang="en-US" sz="1800" dirty="0">
              <a:solidFill>
                <a:schemeClr val="tx1"/>
              </a:solidFill>
            </a:rPr>
            <a:t>Submit ethics application at UoN </a:t>
          </a:r>
          <a:endParaRPr lang="en-US" sz="1800" dirty="0">
            <a:latin typeface="+mn-lt"/>
          </a:endParaRPr>
        </a:p>
      </dgm:t>
    </dgm:pt>
    <dgm:pt modelId="{8DE7CD45-B7C0-432E-B819-6A7D97E31315}" type="parTrans" cxnId="{770CA1CC-3DDD-451E-AE83-A71CA570260C}">
      <dgm:prSet/>
      <dgm:spPr/>
      <dgm:t>
        <a:bodyPr/>
        <a:lstStyle/>
        <a:p>
          <a:endParaRPr lang="en-US" sz="1800">
            <a:latin typeface="+mn-lt"/>
          </a:endParaRPr>
        </a:p>
      </dgm:t>
    </dgm:pt>
    <dgm:pt modelId="{C33B8BEF-A818-4A2F-A99A-E2B29895E184}" type="sibTrans" cxnId="{770CA1CC-3DDD-451E-AE83-A71CA570260C}">
      <dgm:prSet/>
      <dgm:spPr/>
      <dgm:t>
        <a:bodyPr/>
        <a:lstStyle/>
        <a:p>
          <a:endParaRPr lang="en-US" sz="1800">
            <a:latin typeface="+mn-lt"/>
          </a:endParaRPr>
        </a:p>
      </dgm:t>
    </dgm:pt>
    <dgm:pt modelId="{E4033A39-DCC4-4038-9562-AEDDBBB37A99}">
      <dgm:prSet phldrT="[Text]" custT="1"/>
      <dgm:spPr/>
      <dgm:t>
        <a:bodyPr/>
        <a:lstStyle/>
        <a:p>
          <a:r>
            <a:rPr lang="en-US" sz="1800" dirty="0">
              <a:latin typeface="+mn-lt"/>
            </a:rPr>
            <a:t>June</a:t>
          </a:r>
        </a:p>
      </dgm:t>
    </dgm:pt>
    <dgm:pt modelId="{048EEAE6-78BA-4B00-B7BB-9C22DBB1E8F4}" type="parTrans" cxnId="{32EF2862-2950-4DF8-BEA8-CD19460CCA31}">
      <dgm:prSet/>
      <dgm:spPr/>
      <dgm:t>
        <a:bodyPr/>
        <a:lstStyle/>
        <a:p>
          <a:endParaRPr lang="en-US" sz="1800">
            <a:latin typeface="+mn-lt"/>
          </a:endParaRPr>
        </a:p>
      </dgm:t>
    </dgm:pt>
    <dgm:pt modelId="{80AB0E5B-0C58-465D-A545-5B21133D2849}" type="sibTrans" cxnId="{32EF2862-2950-4DF8-BEA8-CD19460CCA31}">
      <dgm:prSet/>
      <dgm:spPr/>
      <dgm:t>
        <a:bodyPr/>
        <a:lstStyle/>
        <a:p>
          <a:endParaRPr lang="en-US" sz="1800">
            <a:latin typeface="+mn-lt"/>
          </a:endParaRPr>
        </a:p>
      </dgm:t>
    </dgm:pt>
    <dgm:pt modelId="{A4C0B4E4-70AD-4901-9E3F-7EA25DD6DAA1}">
      <dgm:prSet phldrT="[Text]" custT="1"/>
      <dgm:spPr/>
      <dgm:t>
        <a:bodyPr/>
        <a:lstStyle/>
        <a:p>
          <a:pPr>
            <a:buFont typeface="Symbol" panose="05050102010706020507" pitchFamily="18" charset="2"/>
            <a:buChar char=""/>
          </a:pPr>
          <a:r>
            <a:rPr lang="en-GB" sz="1800" dirty="0">
              <a:solidFill>
                <a:schemeClr val="tx1"/>
              </a:solidFill>
            </a:rPr>
            <a:t>Run consultation meeting with stakeholders | Design, develop research approach and identify participants  &amp; Plan workshop with students, staff and business</a:t>
          </a:r>
          <a:endParaRPr lang="en-US" sz="1800" dirty="0">
            <a:latin typeface="+mn-lt"/>
          </a:endParaRPr>
        </a:p>
      </dgm:t>
    </dgm:pt>
    <dgm:pt modelId="{701D9033-BAD3-4299-933F-A47AFDC2ECD0}" type="parTrans" cxnId="{5E74CB62-E52E-4CEE-8AA1-9812BFC0D67E}">
      <dgm:prSet/>
      <dgm:spPr/>
      <dgm:t>
        <a:bodyPr/>
        <a:lstStyle/>
        <a:p>
          <a:endParaRPr lang="en-US" sz="1800">
            <a:latin typeface="+mn-lt"/>
          </a:endParaRPr>
        </a:p>
      </dgm:t>
    </dgm:pt>
    <dgm:pt modelId="{657DB10D-2517-48AA-B970-6D815DBD4123}" type="sibTrans" cxnId="{5E74CB62-E52E-4CEE-8AA1-9812BFC0D67E}">
      <dgm:prSet/>
      <dgm:spPr/>
      <dgm:t>
        <a:bodyPr/>
        <a:lstStyle/>
        <a:p>
          <a:endParaRPr lang="en-US" sz="1800">
            <a:latin typeface="+mn-lt"/>
          </a:endParaRPr>
        </a:p>
      </dgm:t>
    </dgm:pt>
    <dgm:pt modelId="{3DE6FF16-CA4D-4D34-ABEB-8BE6A40B5E52}">
      <dgm:prSet phldrT="[Text]" custT="1"/>
      <dgm:spPr/>
      <dgm:t>
        <a:bodyPr/>
        <a:lstStyle/>
        <a:p>
          <a:pPr>
            <a:buFont typeface="Symbol" panose="05050102010706020507" pitchFamily="18" charset="2"/>
            <a:buChar char=""/>
          </a:pPr>
          <a:r>
            <a:rPr lang="en-US" sz="1800" dirty="0">
              <a:latin typeface="+mn-lt"/>
            </a:rPr>
            <a:t>Mid-July</a:t>
          </a:r>
        </a:p>
      </dgm:t>
    </dgm:pt>
    <dgm:pt modelId="{DA9CCCCB-8206-4757-82C8-F885E9D238B5}" type="parTrans" cxnId="{636DE8C5-F706-4BA5-855F-85FD2239E2BE}">
      <dgm:prSet/>
      <dgm:spPr/>
      <dgm:t>
        <a:bodyPr/>
        <a:lstStyle/>
        <a:p>
          <a:endParaRPr lang="en-US" sz="1800"/>
        </a:p>
      </dgm:t>
    </dgm:pt>
    <dgm:pt modelId="{986162A7-6F89-4679-B40E-33A17DA21B73}" type="sibTrans" cxnId="{636DE8C5-F706-4BA5-855F-85FD2239E2BE}">
      <dgm:prSet/>
      <dgm:spPr/>
      <dgm:t>
        <a:bodyPr/>
        <a:lstStyle/>
        <a:p>
          <a:endParaRPr lang="en-US" sz="1800"/>
        </a:p>
      </dgm:t>
    </dgm:pt>
    <dgm:pt modelId="{AC76BE15-3E8A-498B-91BD-CF772C26B6F1}">
      <dgm:prSet phldrT="[Text]" custT="1"/>
      <dgm:spPr/>
      <dgm:t>
        <a:bodyPr/>
        <a:lstStyle/>
        <a:p>
          <a:pPr>
            <a:buFont typeface="Symbol" panose="05050102010706020507" pitchFamily="18" charset="2"/>
            <a:buChar char=""/>
          </a:pPr>
          <a:r>
            <a:rPr lang="en-US" sz="1800" dirty="0">
              <a:latin typeface="+mn-lt"/>
            </a:rPr>
            <a:t>End of July</a:t>
          </a:r>
        </a:p>
      </dgm:t>
    </dgm:pt>
    <dgm:pt modelId="{00CCB400-064A-4EF5-9806-9534D9AC69AD}" type="parTrans" cxnId="{140A4778-8248-44DE-B78A-23C578A77D7E}">
      <dgm:prSet/>
      <dgm:spPr/>
      <dgm:t>
        <a:bodyPr/>
        <a:lstStyle/>
        <a:p>
          <a:endParaRPr lang="en-US" sz="1800"/>
        </a:p>
      </dgm:t>
    </dgm:pt>
    <dgm:pt modelId="{662A3D6E-7238-444F-BC0B-C7A4321261DB}" type="sibTrans" cxnId="{140A4778-8248-44DE-B78A-23C578A77D7E}">
      <dgm:prSet/>
      <dgm:spPr/>
      <dgm:t>
        <a:bodyPr/>
        <a:lstStyle/>
        <a:p>
          <a:endParaRPr lang="en-US" sz="1800"/>
        </a:p>
      </dgm:t>
    </dgm:pt>
    <dgm:pt modelId="{73820394-2159-4075-9E6F-217263B07F8B}">
      <dgm:prSet phldrT="[Text]" custT="1"/>
      <dgm:spPr/>
      <dgm:t>
        <a:bodyPr/>
        <a:lstStyle/>
        <a:p>
          <a:pPr>
            <a:buFont typeface="Symbol" panose="05050102010706020507" pitchFamily="18" charset="2"/>
            <a:buChar char=""/>
          </a:pPr>
          <a:r>
            <a:rPr lang="en-GB" sz="1800" dirty="0">
              <a:solidFill>
                <a:schemeClr val="tx1"/>
              </a:solidFill>
            </a:rPr>
            <a:t>Complete end of project report </a:t>
          </a:r>
          <a:endParaRPr lang="en-US" sz="1800" dirty="0">
            <a:latin typeface="+mn-lt"/>
          </a:endParaRPr>
        </a:p>
      </dgm:t>
    </dgm:pt>
    <dgm:pt modelId="{A861A835-3A0D-4B09-8870-87D7FDC7B27F}" type="parTrans" cxnId="{19CF03A0-47BE-4ABD-A62C-A27E16D6C5A3}">
      <dgm:prSet/>
      <dgm:spPr/>
      <dgm:t>
        <a:bodyPr/>
        <a:lstStyle/>
        <a:p>
          <a:endParaRPr lang="en-US" sz="1800"/>
        </a:p>
      </dgm:t>
    </dgm:pt>
    <dgm:pt modelId="{D383A36B-470D-499F-AE13-85A6B2495524}" type="sibTrans" cxnId="{19CF03A0-47BE-4ABD-A62C-A27E16D6C5A3}">
      <dgm:prSet/>
      <dgm:spPr/>
      <dgm:t>
        <a:bodyPr/>
        <a:lstStyle/>
        <a:p>
          <a:endParaRPr lang="en-US" sz="1800"/>
        </a:p>
      </dgm:t>
    </dgm:pt>
    <dgm:pt modelId="{C032D242-8D23-4EEC-A10A-7B0691E5A409}">
      <dgm:prSet phldrT="[Text]" custT="1"/>
      <dgm:spPr/>
      <dgm:t>
        <a:bodyPr/>
        <a:lstStyle/>
        <a:p>
          <a:pPr>
            <a:buFont typeface="Symbol" panose="05050102010706020507" pitchFamily="18" charset="2"/>
            <a:buChar char=""/>
          </a:pPr>
          <a:r>
            <a:rPr lang="en-GB" sz="1800" dirty="0">
              <a:solidFill>
                <a:schemeClr val="tx1"/>
              </a:solidFill>
            </a:rPr>
            <a:t>Conduct recorded activities with Lego &amp; Collect and analyse data </a:t>
          </a:r>
          <a:endParaRPr lang="en-US" sz="1800" dirty="0">
            <a:latin typeface="+mn-lt"/>
          </a:endParaRPr>
        </a:p>
      </dgm:t>
    </dgm:pt>
    <dgm:pt modelId="{167DA838-BF1F-42A4-81E8-806F40795A14}" type="parTrans" cxnId="{D9403C73-FB83-47D6-85AE-067D49ED63F2}">
      <dgm:prSet/>
      <dgm:spPr/>
      <dgm:t>
        <a:bodyPr/>
        <a:lstStyle/>
        <a:p>
          <a:endParaRPr lang="en-US" sz="1800"/>
        </a:p>
      </dgm:t>
    </dgm:pt>
    <dgm:pt modelId="{7EFA60CA-572D-434D-B452-A4ACBAEB4D2C}" type="sibTrans" cxnId="{D9403C73-FB83-47D6-85AE-067D49ED63F2}">
      <dgm:prSet/>
      <dgm:spPr/>
      <dgm:t>
        <a:bodyPr/>
        <a:lstStyle/>
        <a:p>
          <a:endParaRPr lang="en-US" sz="1800"/>
        </a:p>
      </dgm:t>
    </dgm:pt>
    <dgm:pt modelId="{196C9F68-3606-4282-A4C6-4485F1280B5F}" type="pres">
      <dgm:prSet presAssocID="{E5B2E815-0D19-41DC-B01B-4D608769620A}" presName="Name0" presStyleCnt="0">
        <dgm:presLayoutVars>
          <dgm:chMax/>
          <dgm:chPref/>
          <dgm:animLvl val="lvl"/>
        </dgm:presLayoutVars>
      </dgm:prSet>
      <dgm:spPr/>
    </dgm:pt>
    <dgm:pt modelId="{68D8AC18-502F-4825-B069-75605ADB3A40}" type="pres">
      <dgm:prSet presAssocID="{4259F840-24E7-476F-9F30-482E46395856}" presName="composite1" presStyleCnt="0"/>
      <dgm:spPr/>
    </dgm:pt>
    <dgm:pt modelId="{E088D226-49D7-4C30-90DC-CA1755D98829}" type="pres">
      <dgm:prSet presAssocID="{4259F840-24E7-476F-9F30-482E46395856}" presName="parent1" presStyleLbl="alignNode1" presStyleIdx="0" presStyleCnt="4">
        <dgm:presLayoutVars>
          <dgm:chMax val="1"/>
          <dgm:chPref val="1"/>
          <dgm:bulletEnabled val="1"/>
        </dgm:presLayoutVars>
      </dgm:prSet>
      <dgm:spPr/>
    </dgm:pt>
    <dgm:pt modelId="{45A02F84-C6CB-43F5-AEE4-3EA66C2BD25F}" type="pres">
      <dgm:prSet presAssocID="{4259F840-24E7-476F-9F30-482E46395856}" presName="Childtext1" presStyleLbl="revTx" presStyleIdx="0" presStyleCnt="4" custScaleX="48265">
        <dgm:presLayoutVars>
          <dgm:bulletEnabled val="1"/>
        </dgm:presLayoutVars>
      </dgm:prSet>
      <dgm:spPr/>
    </dgm:pt>
    <dgm:pt modelId="{6BA46904-CB7C-4538-BD49-D3891EF19552}" type="pres">
      <dgm:prSet presAssocID="{4259F840-24E7-476F-9F30-482E46395856}" presName="ConnectLine1" presStyleLbl="sibTrans1D1" presStyleIdx="0" presStyleCnt="4"/>
      <dgm:spPr>
        <a:noFill/>
        <a:ln w="6350" cap="flat" cmpd="sng" algn="ctr">
          <a:solidFill>
            <a:schemeClr val="accent5">
              <a:hueOff val="0"/>
              <a:satOff val="0"/>
              <a:lumOff val="0"/>
              <a:alphaOff val="0"/>
            </a:schemeClr>
          </a:solidFill>
          <a:prstDash val="dash"/>
          <a:miter lim="800000"/>
        </a:ln>
        <a:effectLst/>
      </dgm:spPr>
    </dgm:pt>
    <dgm:pt modelId="{049FDBD0-77FE-49D1-A275-A272C8C5E426}" type="pres">
      <dgm:prSet presAssocID="{4259F840-24E7-476F-9F30-482E46395856}" presName="ConnectLineEnd1" presStyleLbl="lnNode1" presStyleIdx="0" presStyleCnt="4"/>
      <dgm:spPr/>
    </dgm:pt>
    <dgm:pt modelId="{CB26EA94-33BB-4F98-9E1E-2237D4831263}" type="pres">
      <dgm:prSet presAssocID="{4259F840-24E7-476F-9F30-482E46395856}" presName="EmptyPane1" presStyleCnt="0"/>
      <dgm:spPr/>
    </dgm:pt>
    <dgm:pt modelId="{606F1DBF-510E-4065-ACCB-3EBDA85CFB92}" type="pres">
      <dgm:prSet presAssocID="{DCC444A4-F20A-48F5-A61E-47BFFF185A57}" presName="spaceBetweenRectangles1" presStyleCnt="0"/>
      <dgm:spPr/>
    </dgm:pt>
    <dgm:pt modelId="{07989479-D1A2-4D15-AA3A-B0CFFB9F91D9}" type="pres">
      <dgm:prSet presAssocID="{E4033A39-DCC4-4038-9562-AEDDBBB37A99}" presName="composite1" presStyleCnt="0"/>
      <dgm:spPr/>
    </dgm:pt>
    <dgm:pt modelId="{539615E2-3277-4D8E-8484-FF5088C8BF01}" type="pres">
      <dgm:prSet presAssocID="{E4033A39-DCC4-4038-9562-AEDDBBB37A99}" presName="parent1" presStyleLbl="alignNode1" presStyleIdx="1" presStyleCnt="4">
        <dgm:presLayoutVars>
          <dgm:chMax val="1"/>
          <dgm:chPref val="1"/>
          <dgm:bulletEnabled val="1"/>
        </dgm:presLayoutVars>
      </dgm:prSet>
      <dgm:spPr/>
    </dgm:pt>
    <dgm:pt modelId="{FEBD3C2A-A340-470A-A475-AE614EA07678}" type="pres">
      <dgm:prSet presAssocID="{E4033A39-DCC4-4038-9562-AEDDBBB37A99}" presName="Childtext1" presStyleLbl="revTx" presStyleIdx="1" presStyleCnt="4">
        <dgm:presLayoutVars>
          <dgm:bulletEnabled val="1"/>
        </dgm:presLayoutVars>
      </dgm:prSet>
      <dgm:spPr/>
    </dgm:pt>
    <dgm:pt modelId="{080474C8-0FEA-4FD1-97F1-0978CFB4A37F}" type="pres">
      <dgm:prSet presAssocID="{E4033A39-DCC4-4038-9562-AEDDBBB37A99}" presName="ConnectLine1" presStyleLbl="sibTrans1D1" presStyleIdx="1" presStyleCnt="4"/>
      <dgm:spPr>
        <a:noFill/>
        <a:ln w="6350" cap="flat" cmpd="sng" algn="ctr">
          <a:solidFill>
            <a:schemeClr val="accent5">
              <a:hueOff val="72001"/>
              <a:satOff val="1738"/>
              <a:lumOff val="-8392"/>
              <a:alphaOff val="0"/>
            </a:schemeClr>
          </a:solidFill>
          <a:prstDash val="dash"/>
          <a:miter lim="800000"/>
        </a:ln>
        <a:effectLst/>
      </dgm:spPr>
    </dgm:pt>
    <dgm:pt modelId="{4797FB61-2602-4A58-81E6-6F133DB1E419}" type="pres">
      <dgm:prSet presAssocID="{E4033A39-DCC4-4038-9562-AEDDBBB37A99}" presName="ConnectLineEnd1" presStyleLbl="lnNode1" presStyleIdx="1" presStyleCnt="4"/>
      <dgm:spPr/>
    </dgm:pt>
    <dgm:pt modelId="{3ADF0AE3-D759-4F4F-8135-572855211847}" type="pres">
      <dgm:prSet presAssocID="{E4033A39-DCC4-4038-9562-AEDDBBB37A99}" presName="EmptyPane1" presStyleCnt="0"/>
      <dgm:spPr/>
    </dgm:pt>
    <dgm:pt modelId="{B0CD7A53-7149-45F2-83E8-36717D7878A1}" type="pres">
      <dgm:prSet presAssocID="{80AB0E5B-0C58-465D-A545-5B21133D2849}" presName="spaceBetweenRectangles1" presStyleCnt="0"/>
      <dgm:spPr/>
    </dgm:pt>
    <dgm:pt modelId="{3ADEA4DF-6814-494D-9D3D-41947417052B}" type="pres">
      <dgm:prSet presAssocID="{3DE6FF16-CA4D-4D34-ABEB-8BE6A40B5E52}" presName="composite1" presStyleCnt="0"/>
      <dgm:spPr/>
    </dgm:pt>
    <dgm:pt modelId="{74CD3FF2-195B-429B-BC6F-5B5A7FED2BE2}" type="pres">
      <dgm:prSet presAssocID="{3DE6FF16-CA4D-4D34-ABEB-8BE6A40B5E52}" presName="parent1" presStyleLbl="alignNode1" presStyleIdx="2" presStyleCnt="4">
        <dgm:presLayoutVars>
          <dgm:chMax val="1"/>
          <dgm:chPref val="1"/>
          <dgm:bulletEnabled val="1"/>
        </dgm:presLayoutVars>
      </dgm:prSet>
      <dgm:spPr/>
    </dgm:pt>
    <dgm:pt modelId="{1BB5FD64-47F9-47A3-911F-535BFE17A3B9}" type="pres">
      <dgm:prSet presAssocID="{3DE6FF16-CA4D-4D34-ABEB-8BE6A40B5E52}" presName="Childtext1" presStyleLbl="revTx" presStyleIdx="2" presStyleCnt="4">
        <dgm:presLayoutVars>
          <dgm:bulletEnabled val="1"/>
        </dgm:presLayoutVars>
      </dgm:prSet>
      <dgm:spPr/>
    </dgm:pt>
    <dgm:pt modelId="{FE9B27EB-7AC7-485A-9A55-41E8118F9EAF}" type="pres">
      <dgm:prSet presAssocID="{3DE6FF16-CA4D-4D34-ABEB-8BE6A40B5E52}" presName="ConnectLine1" presStyleLbl="sibTrans1D1" presStyleIdx="2" presStyleCnt="4"/>
      <dgm:spPr>
        <a:noFill/>
        <a:ln w="6350" cap="flat" cmpd="sng" algn="ctr">
          <a:solidFill>
            <a:schemeClr val="accent5">
              <a:hueOff val="216004"/>
              <a:satOff val="5215"/>
              <a:lumOff val="-25177"/>
              <a:alphaOff val="0"/>
            </a:schemeClr>
          </a:solidFill>
          <a:prstDash val="dash"/>
          <a:miter lim="800000"/>
        </a:ln>
        <a:effectLst/>
      </dgm:spPr>
    </dgm:pt>
    <dgm:pt modelId="{46BD4721-4664-4AD0-9F11-DBE7E0B207D5}" type="pres">
      <dgm:prSet presAssocID="{3DE6FF16-CA4D-4D34-ABEB-8BE6A40B5E52}" presName="ConnectLineEnd1" presStyleLbl="lnNode1" presStyleIdx="2" presStyleCnt="4"/>
      <dgm:spPr/>
    </dgm:pt>
    <dgm:pt modelId="{69028BD0-349D-4B47-B1F4-B64C6478DE3C}" type="pres">
      <dgm:prSet presAssocID="{3DE6FF16-CA4D-4D34-ABEB-8BE6A40B5E52}" presName="EmptyPane1" presStyleCnt="0"/>
      <dgm:spPr/>
    </dgm:pt>
    <dgm:pt modelId="{619CFBB1-86F5-45A6-80BA-23F97450662F}" type="pres">
      <dgm:prSet presAssocID="{986162A7-6F89-4679-B40E-33A17DA21B73}" presName="spaceBetweenRectangles1" presStyleCnt="0"/>
      <dgm:spPr/>
    </dgm:pt>
    <dgm:pt modelId="{E4E0A96A-AF87-442A-A1A3-64B8F3CFC7FE}" type="pres">
      <dgm:prSet presAssocID="{AC76BE15-3E8A-498B-91BD-CF772C26B6F1}" presName="composite1" presStyleCnt="0"/>
      <dgm:spPr/>
    </dgm:pt>
    <dgm:pt modelId="{483E7832-9872-48C4-8E65-DCB39D4CDBDF}" type="pres">
      <dgm:prSet presAssocID="{AC76BE15-3E8A-498B-91BD-CF772C26B6F1}" presName="parent1" presStyleLbl="alignNode1" presStyleIdx="3" presStyleCnt="4">
        <dgm:presLayoutVars>
          <dgm:chMax val="1"/>
          <dgm:chPref val="1"/>
          <dgm:bulletEnabled val="1"/>
        </dgm:presLayoutVars>
      </dgm:prSet>
      <dgm:spPr/>
    </dgm:pt>
    <dgm:pt modelId="{1FA3C236-5719-4A33-A6BB-80FA85F940E3}" type="pres">
      <dgm:prSet presAssocID="{AC76BE15-3E8A-498B-91BD-CF772C26B6F1}" presName="Childtext1" presStyleLbl="revTx" presStyleIdx="3" presStyleCnt="4">
        <dgm:presLayoutVars>
          <dgm:bulletEnabled val="1"/>
        </dgm:presLayoutVars>
      </dgm:prSet>
      <dgm:spPr/>
    </dgm:pt>
    <dgm:pt modelId="{18F1C823-9ACD-4FCD-8102-F468DCE57A45}" type="pres">
      <dgm:prSet presAssocID="{AC76BE15-3E8A-498B-91BD-CF772C26B6F1}" presName="ConnectLine1" presStyleLbl="sibTrans1D1" presStyleIdx="3" presStyleCnt="4"/>
      <dgm:spPr>
        <a:noFill/>
        <a:ln w="6350" cap="flat" cmpd="sng" algn="ctr">
          <a:solidFill>
            <a:schemeClr val="accent5">
              <a:hueOff val="360006"/>
              <a:satOff val="8692"/>
              <a:lumOff val="-41961"/>
              <a:alphaOff val="0"/>
            </a:schemeClr>
          </a:solidFill>
          <a:prstDash val="dash"/>
          <a:miter lim="800000"/>
        </a:ln>
        <a:effectLst/>
      </dgm:spPr>
    </dgm:pt>
    <dgm:pt modelId="{F8AD0AB8-BBDF-4F0A-A6A0-850E289DD521}" type="pres">
      <dgm:prSet presAssocID="{AC76BE15-3E8A-498B-91BD-CF772C26B6F1}" presName="ConnectLineEnd1" presStyleLbl="lnNode1" presStyleIdx="3" presStyleCnt="4"/>
      <dgm:spPr/>
    </dgm:pt>
    <dgm:pt modelId="{11CAE2E7-2E06-450A-A729-9C2DCEF85421}" type="pres">
      <dgm:prSet presAssocID="{AC76BE15-3E8A-498B-91BD-CF772C26B6F1}" presName="EmptyPane1" presStyleCnt="0"/>
      <dgm:spPr/>
    </dgm:pt>
  </dgm:ptLst>
  <dgm:cxnLst>
    <dgm:cxn modelId="{58AF9605-98E3-490C-9551-60E5D74419A2}" type="presOf" srcId="{3DE6FF16-CA4D-4D34-ABEB-8BE6A40B5E52}" destId="{74CD3FF2-195B-429B-BC6F-5B5A7FED2BE2}" srcOrd="0" destOrd="0" presId="urn:microsoft.com/office/officeart/2016/7/layout/RoundedRectangleTimeline"/>
    <dgm:cxn modelId="{467F290A-9E2A-412E-AF06-428DAA68BEDD}" type="presOf" srcId="{E4033A39-DCC4-4038-9562-AEDDBBB37A99}" destId="{539615E2-3277-4D8E-8484-FF5088C8BF01}" srcOrd="0" destOrd="0" presId="urn:microsoft.com/office/officeart/2016/7/layout/RoundedRectangleTimeline"/>
    <dgm:cxn modelId="{A2A50010-8F67-49E4-9B0A-E0F7FDA9656C}" type="presOf" srcId="{B54C8F6C-BE1E-4EAB-B7A0-48DE01FFAA36}" destId="{45A02F84-C6CB-43F5-AEE4-3EA66C2BD25F}" srcOrd="0" destOrd="0" presId="urn:microsoft.com/office/officeart/2016/7/layout/RoundedRectangleTimeline"/>
    <dgm:cxn modelId="{32EF2862-2950-4DF8-BEA8-CD19460CCA31}" srcId="{E5B2E815-0D19-41DC-B01B-4D608769620A}" destId="{E4033A39-DCC4-4038-9562-AEDDBBB37A99}" srcOrd="1" destOrd="0" parTransId="{048EEAE6-78BA-4B00-B7BB-9C22DBB1E8F4}" sibTransId="{80AB0E5B-0C58-465D-A545-5B21133D2849}"/>
    <dgm:cxn modelId="{5E74CB62-E52E-4CEE-8AA1-9812BFC0D67E}" srcId="{E4033A39-DCC4-4038-9562-AEDDBBB37A99}" destId="{A4C0B4E4-70AD-4901-9E3F-7EA25DD6DAA1}" srcOrd="0" destOrd="0" parTransId="{701D9033-BAD3-4299-933F-A47AFDC2ECD0}" sibTransId="{657DB10D-2517-48AA-B970-6D815DBD4123}"/>
    <dgm:cxn modelId="{4653A150-E557-4235-B1A1-18156274D965}" type="presOf" srcId="{4259F840-24E7-476F-9F30-482E46395856}" destId="{E088D226-49D7-4C30-90DC-CA1755D98829}" srcOrd="0" destOrd="0" presId="urn:microsoft.com/office/officeart/2016/7/layout/RoundedRectangleTimeline"/>
    <dgm:cxn modelId="{E6B56652-B46A-4546-9536-64D675143F1B}" type="presOf" srcId="{A4C0B4E4-70AD-4901-9E3F-7EA25DD6DAA1}" destId="{FEBD3C2A-A340-470A-A475-AE614EA07678}" srcOrd="0" destOrd="0" presId="urn:microsoft.com/office/officeart/2016/7/layout/RoundedRectangleTimeline"/>
    <dgm:cxn modelId="{D9403C73-FB83-47D6-85AE-067D49ED63F2}" srcId="{3DE6FF16-CA4D-4D34-ABEB-8BE6A40B5E52}" destId="{C032D242-8D23-4EEC-A10A-7B0691E5A409}" srcOrd="0" destOrd="0" parTransId="{167DA838-BF1F-42A4-81E8-806F40795A14}" sibTransId="{7EFA60CA-572D-434D-B452-A4ACBAEB4D2C}"/>
    <dgm:cxn modelId="{140A4778-8248-44DE-B78A-23C578A77D7E}" srcId="{E5B2E815-0D19-41DC-B01B-4D608769620A}" destId="{AC76BE15-3E8A-498B-91BD-CF772C26B6F1}" srcOrd="3" destOrd="0" parTransId="{00CCB400-064A-4EF5-9806-9534D9AC69AD}" sibTransId="{662A3D6E-7238-444F-BC0B-C7A4321261DB}"/>
    <dgm:cxn modelId="{67A67F8B-14DC-457C-93BE-25105825881F}" type="presOf" srcId="{AC76BE15-3E8A-498B-91BD-CF772C26B6F1}" destId="{483E7832-9872-48C4-8E65-DCB39D4CDBDF}" srcOrd="0" destOrd="0" presId="urn:microsoft.com/office/officeart/2016/7/layout/RoundedRectangleTimeline"/>
    <dgm:cxn modelId="{C8CAF48F-322D-43C3-A68B-40DA904320AC}" type="presOf" srcId="{E5B2E815-0D19-41DC-B01B-4D608769620A}" destId="{196C9F68-3606-4282-A4C6-4485F1280B5F}" srcOrd="0" destOrd="0" presId="urn:microsoft.com/office/officeart/2016/7/layout/RoundedRectangleTimeline"/>
    <dgm:cxn modelId="{19CF03A0-47BE-4ABD-A62C-A27E16D6C5A3}" srcId="{AC76BE15-3E8A-498B-91BD-CF772C26B6F1}" destId="{73820394-2159-4075-9E6F-217263B07F8B}" srcOrd="0" destOrd="0" parTransId="{A861A835-3A0D-4B09-8870-87D7FDC7B27F}" sibTransId="{D383A36B-470D-499F-AE13-85A6B2495524}"/>
    <dgm:cxn modelId="{D473BBA6-FF54-423D-9B9B-875C8AA2545B}" type="presOf" srcId="{73820394-2159-4075-9E6F-217263B07F8B}" destId="{1FA3C236-5719-4A33-A6BB-80FA85F940E3}" srcOrd="0" destOrd="0" presId="urn:microsoft.com/office/officeart/2016/7/layout/RoundedRectangleTimeline"/>
    <dgm:cxn modelId="{636DE8C5-F706-4BA5-855F-85FD2239E2BE}" srcId="{E5B2E815-0D19-41DC-B01B-4D608769620A}" destId="{3DE6FF16-CA4D-4D34-ABEB-8BE6A40B5E52}" srcOrd="2" destOrd="0" parTransId="{DA9CCCCB-8206-4757-82C8-F885E9D238B5}" sibTransId="{986162A7-6F89-4679-B40E-33A17DA21B73}"/>
    <dgm:cxn modelId="{770CA1CC-3DDD-451E-AE83-A71CA570260C}" srcId="{4259F840-24E7-476F-9F30-482E46395856}" destId="{B54C8F6C-BE1E-4EAB-B7A0-48DE01FFAA36}" srcOrd="0" destOrd="0" parTransId="{8DE7CD45-B7C0-432E-B819-6A7D97E31315}" sibTransId="{C33B8BEF-A818-4A2F-A99A-E2B29895E184}"/>
    <dgm:cxn modelId="{42EE41D1-3C16-4937-BB38-B076896C09A0}" srcId="{E5B2E815-0D19-41DC-B01B-4D608769620A}" destId="{4259F840-24E7-476F-9F30-482E46395856}" srcOrd="0" destOrd="0" parTransId="{FCE8068D-7E50-4749-A8D0-ADEDAC5637B3}" sibTransId="{DCC444A4-F20A-48F5-A61E-47BFFF185A57}"/>
    <dgm:cxn modelId="{546179F7-5E1B-4360-8938-B9238DA6DE5D}" type="presOf" srcId="{C032D242-8D23-4EEC-A10A-7B0691E5A409}" destId="{1BB5FD64-47F9-47A3-911F-535BFE17A3B9}" srcOrd="0" destOrd="0" presId="urn:microsoft.com/office/officeart/2016/7/layout/RoundedRectangleTimeline"/>
    <dgm:cxn modelId="{B5EA3CD6-0576-4168-82C9-9ADC0803B31E}" type="presParOf" srcId="{196C9F68-3606-4282-A4C6-4485F1280B5F}" destId="{68D8AC18-502F-4825-B069-75605ADB3A40}" srcOrd="0" destOrd="0" presId="urn:microsoft.com/office/officeart/2016/7/layout/RoundedRectangleTimeline"/>
    <dgm:cxn modelId="{30A197C5-075F-4643-BF26-64BC9FAF532F}" type="presParOf" srcId="{68D8AC18-502F-4825-B069-75605ADB3A40}" destId="{E088D226-49D7-4C30-90DC-CA1755D98829}" srcOrd="0" destOrd="0" presId="urn:microsoft.com/office/officeart/2016/7/layout/RoundedRectangleTimeline"/>
    <dgm:cxn modelId="{DBAA9861-CCB2-4B8A-A3AA-B305A4B5783E}" type="presParOf" srcId="{68D8AC18-502F-4825-B069-75605ADB3A40}" destId="{45A02F84-C6CB-43F5-AEE4-3EA66C2BD25F}" srcOrd="1" destOrd="0" presId="urn:microsoft.com/office/officeart/2016/7/layout/RoundedRectangleTimeline"/>
    <dgm:cxn modelId="{3F249148-C6F7-40D3-8583-B11C276DE023}" type="presParOf" srcId="{68D8AC18-502F-4825-B069-75605ADB3A40}" destId="{6BA46904-CB7C-4538-BD49-D3891EF19552}" srcOrd="2" destOrd="0" presId="urn:microsoft.com/office/officeart/2016/7/layout/RoundedRectangleTimeline"/>
    <dgm:cxn modelId="{337BF8D5-8206-4D0E-857F-BA46391BB745}" type="presParOf" srcId="{68D8AC18-502F-4825-B069-75605ADB3A40}" destId="{049FDBD0-77FE-49D1-A275-A272C8C5E426}" srcOrd="3" destOrd="0" presId="urn:microsoft.com/office/officeart/2016/7/layout/RoundedRectangleTimeline"/>
    <dgm:cxn modelId="{8E042F31-23CC-40C0-92DC-707183B24E81}" type="presParOf" srcId="{68D8AC18-502F-4825-B069-75605ADB3A40}" destId="{CB26EA94-33BB-4F98-9E1E-2237D4831263}" srcOrd="4" destOrd="0" presId="urn:microsoft.com/office/officeart/2016/7/layout/RoundedRectangleTimeline"/>
    <dgm:cxn modelId="{16926BC1-FC34-413E-B35A-2F54A781CCCD}" type="presParOf" srcId="{196C9F68-3606-4282-A4C6-4485F1280B5F}" destId="{606F1DBF-510E-4065-ACCB-3EBDA85CFB92}" srcOrd="1" destOrd="0" presId="urn:microsoft.com/office/officeart/2016/7/layout/RoundedRectangleTimeline"/>
    <dgm:cxn modelId="{42F07C1F-C715-41B1-8356-B99F8CE1AC01}" type="presParOf" srcId="{196C9F68-3606-4282-A4C6-4485F1280B5F}" destId="{07989479-D1A2-4D15-AA3A-B0CFFB9F91D9}" srcOrd="2" destOrd="0" presId="urn:microsoft.com/office/officeart/2016/7/layout/RoundedRectangleTimeline"/>
    <dgm:cxn modelId="{5856EE22-FE01-4788-BBF3-407A68D5A730}" type="presParOf" srcId="{07989479-D1A2-4D15-AA3A-B0CFFB9F91D9}" destId="{539615E2-3277-4D8E-8484-FF5088C8BF01}" srcOrd="0" destOrd="0" presId="urn:microsoft.com/office/officeart/2016/7/layout/RoundedRectangleTimeline"/>
    <dgm:cxn modelId="{3004EE47-5347-4BBA-95CC-D947A73AE485}" type="presParOf" srcId="{07989479-D1A2-4D15-AA3A-B0CFFB9F91D9}" destId="{FEBD3C2A-A340-470A-A475-AE614EA07678}" srcOrd="1" destOrd="0" presId="urn:microsoft.com/office/officeart/2016/7/layout/RoundedRectangleTimeline"/>
    <dgm:cxn modelId="{400A75AC-5289-4270-AC07-416891AF3888}" type="presParOf" srcId="{07989479-D1A2-4D15-AA3A-B0CFFB9F91D9}" destId="{080474C8-0FEA-4FD1-97F1-0978CFB4A37F}" srcOrd="2" destOrd="0" presId="urn:microsoft.com/office/officeart/2016/7/layout/RoundedRectangleTimeline"/>
    <dgm:cxn modelId="{304EB087-DD14-4AA8-8A06-DF9485956226}" type="presParOf" srcId="{07989479-D1A2-4D15-AA3A-B0CFFB9F91D9}" destId="{4797FB61-2602-4A58-81E6-6F133DB1E419}" srcOrd="3" destOrd="0" presId="urn:microsoft.com/office/officeart/2016/7/layout/RoundedRectangleTimeline"/>
    <dgm:cxn modelId="{BC4CC356-31E8-4421-B18C-CB3697E73FAC}" type="presParOf" srcId="{07989479-D1A2-4D15-AA3A-B0CFFB9F91D9}" destId="{3ADF0AE3-D759-4F4F-8135-572855211847}" srcOrd="4" destOrd="0" presId="urn:microsoft.com/office/officeart/2016/7/layout/RoundedRectangleTimeline"/>
    <dgm:cxn modelId="{718BABD9-3B60-482F-B01A-2E414F152777}" type="presParOf" srcId="{196C9F68-3606-4282-A4C6-4485F1280B5F}" destId="{B0CD7A53-7149-45F2-83E8-36717D7878A1}" srcOrd="3" destOrd="0" presId="urn:microsoft.com/office/officeart/2016/7/layout/RoundedRectangleTimeline"/>
    <dgm:cxn modelId="{43BD8313-2385-4BA0-9145-2022434D3E68}" type="presParOf" srcId="{196C9F68-3606-4282-A4C6-4485F1280B5F}" destId="{3ADEA4DF-6814-494D-9D3D-41947417052B}" srcOrd="4" destOrd="0" presId="urn:microsoft.com/office/officeart/2016/7/layout/RoundedRectangleTimeline"/>
    <dgm:cxn modelId="{77EE5245-99F9-4607-BF5D-14371704AD7C}" type="presParOf" srcId="{3ADEA4DF-6814-494D-9D3D-41947417052B}" destId="{74CD3FF2-195B-429B-BC6F-5B5A7FED2BE2}" srcOrd="0" destOrd="0" presId="urn:microsoft.com/office/officeart/2016/7/layout/RoundedRectangleTimeline"/>
    <dgm:cxn modelId="{4182CE37-4E54-4351-9A5F-1904FF20E71C}" type="presParOf" srcId="{3ADEA4DF-6814-494D-9D3D-41947417052B}" destId="{1BB5FD64-47F9-47A3-911F-535BFE17A3B9}" srcOrd="1" destOrd="0" presId="urn:microsoft.com/office/officeart/2016/7/layout/RoundedRectangleTimeline"/>
    <dgm:cxn modelId="{618B960F-61F5-4357-A407-60CA51E36041}" type="presParOf" srcId="{3ADEA4DF-6814-494D-9D3D-41947417052B}" destId="{FE9B27EB-7AC7-485A-9A55-41E8118F9EAF}" srcOrd="2" destOrd="0" presId="urn:microsoft.com/office/officeart/2016/7/layout/RoundedRectangleTimeline"/>
    <dgm:cxn modelId="{181A4BE4-72AF-463E-880D-D34673D0F9E8}" type="presParOf" srcId="{3ADEA4DF-6814-494D-9D3D-41947417052B}" destId="{46BD4721-4664-4AD0-9F11-DBE7E0B207D5}" srcOrd="3" destOrd="0" presId="urn:microsoft.com/office/officeart/2016/7/layout/RoundedRectangleTimeline"/>
    <dgm:cxn modelId="{AC4EA57A-E4C0-4C2D-8EC9-38BC20FC13B6}" type="presParOf" srcId="{3ADEA4DF-6814-494D-9D3D-41947417052B}" destId="{69028BD0-349D-4B47-B1F4-B64C6478DE3C}" srcOrd="4" destOrd="0" presId="urn:microsoft.com/office/officeart/2016/7/layout/RoundedRectangleTimeline"/>
    <dgm:cxn modelId="{AA8AD3DD-2E80-42F5-B3E4-A5C7AF3802D4}" type="presParOf" srcId="{196C9F68-3606-4282-A4C6-4485F1280B5F}" destId="{619CFBB1-86F5-45A6-80BA-23F97450662F}" srcOrd="5" destOrd="0" presId="urn:microsoft.com/office/officeart/2016/7/layout/RoundedRectangleTimeline"/>
    <dgm:cxn modelId="{FDD0F37D-1C7B-48B3-AC81-ED4C6F1B5BBD}" type="presParOf" srcId="{196C9F68-3606-4282-A4C6-4485F1280B5F}" destId="{E4E0A96A-AF87-442A-A1A3-64B8F3CFC7FE}" srcOrd="6" destOrd="0" presId="urn:microsoft.com/office/officeart/2016/7/layout/RoundedRectangleTimeline"/>
    <dgm:cxn modelId="{CF303A04-9A48-4B41-A7BB-CC3D8C5695D3}" type="presParOf" srcId="{E4E0A96A-AF87-442A-A1A3-64B8F3CFC7FE}" destId="{483E7832-9872-48C4-8E65-DCB39D4CDBDF}" srcOrd="0" destOrd="0" presId="urn:microsoft.com/office/officeart/2016/7/layout/RoundedRectangleTimeline"/>
    <dgm:cxn modelId="{73245F8D-03D3-46C1-81E4-D90E66C49907}" type="presParOf" srcId="{E4E0A96A-AF87-442A-A1A3-64B8F3CFC7FE}" destId="{1FA3C236-5719-4A33-A6BB-80FA85F940E3}" srcOrd="1" destOrd="0" presId="urn:microsoft.com/office/officeart/2016/7/layout/RoundedRectangleTimeline"/>
    <dgm:cxn modelId="{412C5C97-3381-4F16-9B7D-FDFBEDD4E918}" type="presParOf" srcId="{E4E0A96A-AF87-442A-A1A3-64B8F3CFC7FE}" destId="{18F1C823-9ACD-4FCD-8102-F468DCE57A45}" srcOrd="2" destOrd="0" presId="urn:microsoft.com/office/officeart/2016/7/layout/RoundedRectangleTimeline"/>
    <dgm:cxn modelId="{23A8F6FC-DFDA-4E9F-A354-A33937E1BFC9}" type="presParOf" srcId="{E4E0A96A-AF87-442A-A1A3-64B8F3CFC7FE}" destId="{F8AD0AB8-BBDF-4F0A-A6A0-850E289DD521}" srcOrd="3" destOrd="0" presId="urn:microsoft.com/office/officeart/2016/7/layout/RoundedRectangleTimeline"/>
    <dgm:cxn modelId="{C02C06C2-0966-4212-84DD-DA325FCEF64C}" type="presParOf" srcId="{E4E0A96A-AF87-442A-A1A3-64B8F3CFC7FE}" destId="{11CAE2E7-2E06-450A-A729-9C2DCEF85421}" srcOrd="4" destOrd="0" presId="urn:microsoft.com/office/officeart/2016/7/layout/RoundedRectangle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7439B-B344-446E-9CB5-042A273C31D4}">
      <dsp:nvSpPr>
        <dsp:cNvPr id="0" name=""/>
        <dsp:cNvSpPr/>
      </dsp:nvSpPr>
      <dsp:spPr>
        <a:xfrm>
          <a:off x="0" y="9253"/>
          <a:ext cx="6373813" cy="13985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Delivering designated workshops at the UoN annual Learning and Teaching Conference 2022 where the team would re-enact selected procedures for discussion and critique.</a:t>
          </a:r>
          <a:endParaRPr lang="en-US" sz="1700" kern="1200"/>
        </a:p>
      </dsp:txBody>
      <dsp:txXfrm>
        <a:off x="68270" y="77523"/>
        <a:ext cx="6237273" cy="1261975"/>
      </dsp:txXfrm>
    </dsp:sp>
    <dsp:sp modelId="{3BF626BC-0FD0-4828-A18F-AFAFB26BA261}">
      <dsp:nvSpPr>
        <dsp:cNvPr id="0" name=""/>
        <dsp:cNvSpPr/>
      </dsp:nvSpPr>
      <dsp:spPr>
        <a:xfrm>
          <a:off x="0" y="1456729"/>
          <a:ext cx="6373813" cy="1398515"/>
        </a:xfrm>
        <a:prstGeom prst="roundRect">
          <a:avLst/>
        </a:prstGeom>
        <a:solidFill>
          <a:schemeClr val="accent2">
            <a:hueOff val="2564293"/>
            <a:satOff val="2735"/>
            <a:lumOff val="8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Delivering to a wider student audience the experimental sessions that have already been assessed for effectivity. In this way, students would have the opportunities for discussion and critique similar to those that were made available to staff and stakeholders at the aforesaid conference.</a:t>
          </a:r>
          <a:endParaRPr lang="en-US" sz="1700" kern="1200"/>
        </a:p>
      </dsp:txBody>
      <dsp:txXfrm>
        <a:off x="68270" y="1524999"/>
        <a:ext cx="6237273" cy="1261975"/>
      </dsp:txXfrm>
    </dsp:sp>
    <dsp:sp modelId="{EE6A6116-9B75-4A01-AF66-35BFB1686ACF}">
      <dsp:nvSpPr>
        <dsp:cNvPr id="0" name=""/>
        <dsp:cNvSpPr/>
      </dsp:nvSpPr>
      <dsp:spPr>
        <a:xfrm>
          <a:off x="0" y="2904204"/>
          <a:ext cx="6373813" cy="1398515"/>
        </a:xfrm>
        <a:prstGeom prst="roundRect">
          <a:avLst/>
        </a:prstGeom>
        <a:solidFill>
          <a:schemeClr val="accent2">
            <a:hueOff val="5128586"/>
            <a:satOff val="5470"/>
            <a:lumOff val="17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Dissemination of research findings through LTA and RAISE/FACE Conference and publishing article(s) in education journal(s) (e.g., WPLL)</a:t>
          </a:r>
          <a:endParaRPr lang="en-US" sz="1700" kern="1200"/>
        </a:p>
      </dsp:txBody>
      <dsp:txXfrm>
        <a:off x="68270" y="2972474"/>
        <a:ext cx="6237273" cy="1261975"/>
      </dsp:txXfrm>
    </dsp:sp>
    <dsp:sp modelId="{7C0F3C4D-1D8B-4D37-BB51-19B3D5E48774}">
      <dsp:nvSpPr>
        <dsp:cNvPr id="0" name=""/>
        <dsp:cNvSpPr/>
      </dsp:nvSpPr>
      <dsp:spPr>
        <a:xfrm>
          <a:off x="0" y="4351680"/>
          <a:ext cx="6373813" cy="1398515"/>
        </a:xfrm>
        <a:prstGeom prst="roundRect">
          <a:avLst/>
        </a:prstGeom>
        <a:solidFill>
          <a:schemeClr val="accent2">
            <a:hueOff val="7692880"/>
            <a:satOff val="8205"/>
            <a:lumOff val="25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Delivering workshops in line with and integrated into the Faculty Staff Development, LLS and C@N-DO calendars.</a:t>
          </a:r>
          <a:endParaRPr lang="en-US" sz="1700" kern="1200"/>
        </a:p>
      </dsp:txBody>
      <dsp:txXfrm>
        <a:off x="68270" y="4419950"/>
        <a:ext cx="6237273" cy="12619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8D226-49D7-4C30-90DC-CA1755D98829}">
      <dsp:nvSpPr>
        <dsp:cNvPr id="0" name=""/>
        <dsp:cNvSpPr/>
      </dsp:nvSpPr>
      <dsp:spPr>
        <a:xfrm rot="16200000">
          <a:off x="1783501" y="802383"/>
          <a:ext cx="397986" cy="2375095"/>
        </a:xfrm>
        <a:prstGeom prst="round2Same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None/>
          </a:pPr>
          <a:r>
            <a:rPr lang="en-US" sz="1800" kern="1200" dirty="0">
              <a:latin typeface="+mn-lt"/>
            </a:rPr>
            <a:t>May</a:t>
          </a:r>
        </a:p>
      </dsp:txBody>
      <dsp:txXfrm rot="5400000">
        <a:off x="814375" y="1810365"/>
        <a:ext cx="2355667" cy="359130"/>
      </dsp:txXfrm>
    </dsp:sp>
    <dsp:sp modelId="{45A02F84-C6CB-43F5-AEE4-3EA66C2BD25F}">
      <dsp:nvSpPr>
        <dsp:cNvPr id="0" name=""/>
        <dsp:cNvSpPr/>
      </dsp:nvSpPr>
      <dsp:spPr>
        <a:xfrm>
          <a:off x="1027211" y="0"/>
          <a:ext cx="1910566"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solidFill>
                <a:schemeClr val="tx1"/>
              </a:solidFill>
            </a:rPr>
            <a:t>Submit ethics application at UoN </a:t>
          </a:r>
          <a:endParaRPr lang="en-US" sz="1800" kern="1200" dirty="0">
            <a:latin typeface="+mn-lt"/>
          </a:endParaRPr>
        </a:p>
      </dsp:txBody>
      <dsp:txXfrm>
        <a:off x="1027211" y="0"/>
        <a:ext cx="1910566" cy="1392951"/>
      </dsp:txXfrm>
    </dsp:sp>
    <dsp:sp modelId="{6BA46904-CB7C-4538-BD49-D3891EF19552}">
      <dsp:nvSpPr>
        <dsp:cNvPr id="0" name=""/>
        <dsp:cNvSpPr/>
      </dsp:nvSpPr>
      <dsp:spPr>
        <a:xfrm>
          <a:off x="1982494" y="1472548"/>
          <a:ext cx="0" cy="318388"/>
        </a:xfrm>
        <a:prstGeom prst="line">
          <a:avLst/>
        </a:prstGeom>
        <a:noFill/>
        <a:ln w="635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9FDBD0-77FE-49D1-A275-A272C8C5E426}">
      <dsp:nvSpPr>
        <dsp:cNvPr id="0" name=""/>
        <dsp:cNvSpPr/>
      </dsp:nvSpPr>
      <dsp:spPr>
        <a:xfrm>
          <a:off x="1942696" y="1392951"/>
          <a:ext cx="79597" cy="7959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9615E2-3277-4D8E-8484-FF5088C8BF01}">
      <dsp:nvSpPr>
        <dsp:cNvPr id="0" name=""/>
        <dsp:cNvSpPr/>
      </dsp:nvSpPr>
      <dsp:spPr>
        <a:xfrm>
          <a:off x="3170042" y="1790937"/>
          <a:ext cx="2375095" cy="397986"/>
        </a:xfrm>
        <a:prstGeom prst="rect">
          <a:avLst/>
        </a:prstGeom>
        <a:solidFill>
          <a:schemeClr val="accent5">
            <a:hueOff val="120002"/>
            <a:satOff val="2897"/>
            <a:lumOff val="-13987"/>
            <a:alphaOff val="0"/>
          </a:schemeClr>
        </a:solidFill>
        <a:ln w="12700" cap="flat" cmpd="sng" algn="ctr">
          <a:solidFill>
            <a:schemeClr val="accent5">
              <a:hueOff val="120002"/>
              <a:satOff val="2897"/>
              <a:lumOff val="-1398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None/>
          </a:pPr>
          <a:r>
            <a:rPr lang="en-US" sz="1800" kern="1200" dirty="0">
              <a:latin typeface="+mn-lt"/>
            </a:rPr>
            <a:t>June</a:t>
          </a:r>
        </a:p>
      </dsp:txBody>
      <dsp:txXfrm>
        <a:off x="3170042" y="1790937"/>
        <a:ext cx="2375095" cy="397986"/>
      </dsp:txXfrm>
    </dsp:sp>
    <dsp:sp modelId="{FEBD3C2A-A340-470A-A475-AE614EA07678}">
      <dsp:nvSpPr>
        <dsp:cNvPr id="0" name=""/>
        <dsp:cNvSpPr/>
      </dsp:nvSpPr>
      <dsp:spPr>
        <a:xfrm>
          <a:off x="2378344" y="2586910"/>
          <a:ext cx="3958491"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GB" sz="1800" kern="1200" dirty="0">
              <a:solidFill>
                <a:schemeClr val="tx1"/>
              </a:solidFill>
            </a:rPr>
            <a:t>Run consultation meeting with stakeholders | Design, develop research approach and identify participants  &amp; Plan workshop with students, staff and business</a:t>
          </a:r>
          <a:endParaRPr lang="en-US" sz="1800" kern="1200" dirty="0">
            <a:latin typeface="+mn-lt"/>
          </a:endParaRPr>
        </a:p>
      </dsp:txBody>
      <dsp:txXfrm>
        <a:off x="2378344" y="2586910"/>
        <a:ext cx="3958491" cy="1392951"/>
      </dsp:txXfrm>
    </dsp:sp>
    <dsp:sp modelId="{080474C8-0FEA-4FD1-97F1-0978CFB4A37F}">
      <dsp:nvSpPr>
        <dsp:cNvPr id="0" name=""/>
        <dsp:cNvSpPr/>
      </dsp:nvSpPr>
      <dsp:spPr>
        <a:xfrm>
          <a:off x="4357589" y="2188924"/>
          <a:ext cx="0" cy="318388"/>
        </a:xfrm>
        <a:prstGeom prst="line">
          <a:avLst/>
        </a:prstGeom>
        <a:noFill/>
        <a:ln w="6350" cap="flat" cmpd="sng" algn="ctr">
          <a:solidFill>
            <a:schemeClr val="accent5">
              <a:hueOff val="72001"/>
              <a:satOff val="1738"/>
              <a:lumOff val="-8392"/>
              <a:alphaOff val="0"/>
            </a:schemeClr>
          </a:solidFill>
          <a:prstDash val="dash"/>
          <a:miter lim="800000"/>
        </a:ln>
        <a:effectLst/>
      </dsp:spPr>
      <dsp:style>
        <a:lnRef idx="1">
          <a:scrgbClr r="0" g="0" b="0"/>
        </a:lnRef>
        <a:fillRef idx="0">
          <a:scrgbClr r="0" g="0" b="0"/>
        </a:fillRef>
        <a:effectRef idx="0">
          <a:scrgbClr r="0" g="0" b="0"/>
        </a:effectRef>
        <a:fontRef idx="minor"/>
      </dsp:style>
    </dsp:sp>
    <dsp:sp modelId="{4797FB61-2602-4A58-81E6-6F133DB1E419}">
      <dsp:nvSpPr>
        <dsp:cNvPr id="0" name=""/>
        <dsp:cNvSpPr/>
      </dsp:nvSpPr>
      <dsp:spPr>
        <a:xfrm>
          <a:off x="4317791" y="2507313"/>
          <a:ext cx="79597" cy="79597"/>
        </a:xfrm>
        <a:prstGeom prst="ellipse">
          <a:avLst/>
        </a:prstGeom>
        <a:solidFill>
          <a:schemeClr val="accent5">
            <a:hueOff val="120002"/>
            <a:satOff val="2897"/>
            <a:lumOff val="-1398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CD3FF2-195B-429B-BC6F-5B5A7FED2BE2}">
      <dsp:nvSpPr>
        <dsp:cNvPr id="0" name=""/>
        <dsp:cNvSpPr/>
      </dsp:nvSpPr>
      <dsp:spPr>
        <a:xfrm>
          <a:off x="5545137" y="1790937"/>
          <a:ext cx="2375095" cy="397986"/>
        </a:xfrm>
        <a:prstGeom prst="rect">
          <a:avLst/>
        </a:prstGeom>
        <a:solidFill>
          <a:schemeClr val="accent5">
            <a:hueOff val="240004"/>
            <a:satOff val="5795"/>
            <a:lumOff val="-27974"/>
            <a:alphaOff val="0"/>
          </a:schemeClr>
        </a:solidFill>
        <a:ln w="12700" cap="flat" cmpd="sng" algn="ctr">
          <a:solidFill>
            <a:schemeClr val="accent5">
              <a:hueOff val="240004"/>
              <a:satOff val="5795"/>
              <a:lumOff val="-2797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Mid-July</a:t>
          </a:r>
        </a:p>
      </dsp:txBody>
      <dsp:txXfrm>
        <a:off x="5545137" y="1790937"/>
        <a:ext cx="2375095" cy="397986"/>
      </dsp:txXfrm>
    </dsp:sp>
    <dsp:sp modelId="{1BB5FD64-47F9-47A3-911F-535BFE17A3B9}">
      <dsp:nvSpPr>
        <dsp:cNvPr id="0" name=""/>
        <dsp:cNvSpPr/>
      </dsp:nvSpPr>
      <dsp:spPr>
        <a:xfrm>
          <a:off x="4753439" y="0"/>
          <a:ext cx="3958491"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GB" sz="1800" kern="1200" dirty="0">
              <a:solidFill>
                <a:schemeClr val="tx1"/>
              </a:solidFill>
            </a:rPr>
            <a:t>Conduct recorded activities with Lego &amp; Collect and analyse data </a:t>
          </a:r>
          <a:endParaRPr lang="en-US" sz="1800" kern="1200" dirty="0">
            <a:latin typeface="+mn-lt"/>
          </a:endParaRPr>
        </a:p>
      </dsp:txBody>
      <dsp:txXfrm>
        <a:off x="4753439" y="0"/>
        <a:ext cx="3958491" cy="1392951"/>
      </dsp:txXfrm>
    </dsp:sp>
    <dsp:sp modelId="{FE9B27EB-7AC7-485A-9A55-41E8118F9EAF}">
      <dsp:nvSpPr>
        <dsp:cNvPr id="0" name=""/>
        <dsp:cNvSpPr/>
      </dsp:nvSpPr>
      <dsp:spPr>
        <a:xfrm>
          <a:off x="6732685" y="1472548"/>
          <a:ext cx="0" cy="318388"/>
        </a:xfrm>
        <a:prstGeom prst="line">
          <a:avLst/>
        </a:prstGeom>
        <a:noFill/>
        <a:ln w="6350" cap="flat" cmpd="sng" algn="ctr">
          <a:solidFill>
            <a:schemeClr val="accent5">
              <a:hueOff val="216004"/>
              <a:satOff val="5215"/>
              <a:lumOff val="-25177"/>
              <a:alphaOff val="0"/>
            </a:schemeClr>
          </a:solidFill>
          <a:prstDash val="dash"/>
          <a:miter lim="800000"/>
        </a:ln>
        <a:effectLst/>
      </dsp:spPr>
      <dsp:style>
        <a:lnRef idx="1">
          <a:scrgbClr r="0" g="0" b="0"/>
        </a:lnRef>
        <a:fillRef idx="0">
          <a:scrgbClr r="0" g="0" b="0"/>
        </a:fillRef>
        <a:effectRef idx="0">
          <a:scrgbClr r="0" g="0" b="0"/>
        </a:effectRef>
        <a:fontRef idx="minor"/>
      </dsp:style>
    </dsp:sp>
    <dsp:sp modelId="{46BD4721-4664-4AD0-9F11-DBE7E0B207D5}">
      <dsp:nvSpPr>
        <dsp:cNvPr id="0" name=""/>
        <dsp:cNvSpPr/>
      </dsp:nvSpPr>
      <dsp:spPr>
        <a:xfrm>
          <a:off x="6692886" y="1392951"/>
          <a:ext cx="79597" cy="79597"/>
        </a:xfrm>
        <a:prstGeom prst="ellipse">
          <a:avLst/>
        </a:prstGeom>
        <a:solidFill>
          <a:schemeClr val="accent5">
            <a:hueOff val="240004"/>
            <a:satOff val="5795"/>
            <a:lumOff val="-279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3E7832-9872-48C4-8E65-DCB39D4CDBDF}">
      <dsp:nvSpPr>
        <dsp:cNvPr id="0" name=""/>
        <dsp:cNvSpPr/>
      </dsp:nvSpPr>
      <dsp:spPr>
        <a:xfrm rot="5400000">
          <a:off x="8908786" y="802383"/>
          <a:ext cx="397986" cy="2375095"/>
        </a:xfrm>
        <a:prstGeom prst="round2SameRect">
          <a:avLst/>
        </a:prstGeom>
        <a:solidFill>
          <a:schemeClr val="accent5">
            <a:hueOff val="360006"/>
            <a:satOff val="8692"/>
            <a:lumOff val="-41961"/>
            <a:alphaOff val="0"/>
          </a:schemeClr>
        </a:solidFill>
        <a:ln w="12700" cap="flat" cmpd="sng" algn="ctr">
          <a:solidFill>
            <a:schemeClr val="accent5">
              <a:hueOff val="360006"/>
              <a:satOff val="8692"/>
              <a:lumOff val="-4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End of July</a:t>
          </a:r>
        </a:p>
      </dsp:txBody>
      <dsp:txXfrm rot="-5400000">
        <a:off x="7920232" y="1810365"/>
        <a:ext cx="2355667" cy="359130"/>
      </dsp:txXfrm>
    </dsp:sp>
    <dsp:sp modelId="{1FA3C236-5719-4A33-A6BB-80FA85F940E3}">
      <dsp:nvSpPr>
        <dsp:cNvPr id="0" name=""/>
        <dsp:cNvSpPr/>
      </dsp:nvSpPr>
      <dsp:spPr>
        <a:xfrm>
          <a:off x="7128534" y="2586910"/>
          <a:ext cx="3958491"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GB" sz="1800" kern="1200" dirty="0">
              <a:solidFill>
                <a:schemeClr val="tx1"/>
              </a:solidFill>
            </a:rPr>
            <a:t>Complete end of project report </a:t>
          </a:r>
          <a:endParaRPr lang="en-US" sz="1800" kern="1200" dirty="0">
            <a:latin typeface="+mn-lt"/>
          </a:endParaRPr>
        </a:p>
      </dsp:txBody>
      <dsp:txXfrm>
        <a:off x="7128534" y="2586910"/>
        <a:ext cx="3958491" cy="1392951"/>
      </dsp:txXfrm>
    </dsp:sp>
    <dsp:sp modelId="{18F1C823-9ACD-4FCD-8102-F468DCE57A45}">
      <dsp:nvSpPr>
        <dsp:cNvPr id="0" name=""/>
        <dsp:cNvSpPr/>
      </dsp:nvSpPr>
      <dsp:spPr>
        <a:xfrm>
          <a:off x="9107780" y="2188924"/>
          <a:ext cx="0" cy="318388"/>
        </a:xfrm>
        <a:prstGeom prst="line">
          <a:avLst/>
        </a:prstGeom>
        <a:noFill/>
        <a:ln w="6350" cap="flat" cmpd="sng" algn="ctr">
          <a:solidFill>
            <a:schemeClr val="accent5">
              <a:hueOff val="360006"/>
              <a:satOff val="8692"/>
              <a:lumOff val="-41961"/>
              <a:alphaOff val="0"/>
            </a:schemeClr>
          </a:solidFill>
          <a:prstDash val="dash"/>
          <a:miter lim="800000"/>
        </a:ln>
        <a:effectLst/>
      </dsp:spPr>
      <dsp:style>
        <a:lnRef idx="1">
          <a:scrgbClr r="0" g="0" b="0"/>
        </a:lnRef>
        <a:fillRef idx="0">
          <a:scrgbClr r="0" g="0" b="0"/>
        </a:fillRef>
        <a:effectRef idx="0">
          <a:scrgbClr r="0" g="0" b="0"/>
        </a:effectRef>
        <a:fontRef idx="minor"/>
      </dsp:style>
    </dsp:sp>
    <dsp:sp modelId="{F8AD0AB8-BBDF-4F0A-A6A0-850E289DD521}">
      <dsp:nvSpPr>
        <dsp:cNvPr id="0" name=""/>
        <dsp:cNvSpPr/>
      </dsp:nvSpPr>
      <dsp:spPr>
        <a:xfrm>
          <a:off x="9067981" y="2507313"/>
          <a:ext cx="79597" cy="79597"/>
        </a:xfrm>
        <a:prstGeom prst="ellipse">
          <a:avLst/>
        </a:prstGeom>
        <a:solidFill>
          <a:schemeClr val="accent5">
            <a:hueOff val="360006"/>
            <a:satOff val="8692"/>
            <a:lumOff val="-4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7F2C1D-F243-42AB-ADF2-E7CB4E04900E}" type="datetimeFigureOut">
              <a:rPr lang="en-US" smtClean="0"/>
              <a:t>4/17/2025</a:t>
            </a:fld>
            <a:endParaRPr lang="en-US"/>
          </a:p>
        </p:txBody>
      </p:sp>
      <p:sp>
        <p:nvSpPr>
          <p:cNvPr id="4" name="Footer Placeholder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CDBB5-5B4A-4483-935D-A73935186B4D}" type="slidenum">
              <a:rPr lang="en-US" smtClean="0"/>
              <a:t>‹#›</a:t>
            </a:fld>
            <a:endParaRPr lang="en-US"/>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CE34E-5667-4A32-A6BA-10C7A552BC63}" type="datetimeFigureOut">
              <a:rPr lang="en-US" smtClean="0"/>
              <a:t>4/17/2025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CE34D-CFF1-4FFE-815B-D050E7ED2DFD}" type="slidenum">
              <a:rPr lang="en-US" smtClean="0"/>
              <a:t>‹#›</a:t>
            </a:fld>
            <a:endParaRPr lang="en-US"/>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a:t>
            </a:fld>
            <a:endParaRPr lang="en-US"/>
          </a:p>
        </p:txBody>
      </p:sp>
    </p:spTree>
    <p:extLst>
      <p:ext uri="{BB962C8B-B14F-4D97-AF65-F5344CB8AC3E}">
        <p14:creationId xmlns:p14="http://schemas.microsoft.com/office/powerpoint/2010/main" val="156083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3</a:t>
            </a:fld>
            <a:endParaRPr lang="en-US"/>
          </a:p>
        </p:txBody>
      </p:sp>
    </p:spTree>
    <p:extLst>
      <p:ext uri="{BB962C8B-B14F-4D97-AF65-F5344CB8AC3E}">
        <p14:creationId xmlns:p14="http://schemas.microsoft.com/office/powerpoint/2010/main" val="2100331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4</a:t>
            </a:fld>
            <a:endParaRPr lang="en-US"/>
          </a:p>
        </p:txBody>
      </p:sp>
    </p:spTree>
    <p:extLst>
      <p:ext uri="{BB962C8B-B14F-4D97-AF65-F5344CB8AC3E}">
        <p14:creationId xmlns:p14="http://schemas.microsoft.com/office/powerpoint/2010/main" val="158655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Preliminary exploration of suitable LSP techniques for immediate application on a controlled basis; this to take place, as practicable, during the process of assessing the overall picture of the results and outcomes of the experimental sessions undertaken.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70C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70C0"/>
                </a:solidFill>
                <a:effectLst/>
                <a:latin typeface="Calibri" panose="020F0502020204030204" pitchFamily="34" charset="0"/>
                <a:ea typeface="Calibri" panose="020F0502020204030204" pitchFamily="34" charset="0"/>
              </a:rPr>
              <a:t>Through this project we aim to explore the potentials of creative methods for supporting the teaching and learning experiences of Global Ethnic Minority (GEM) students with a view to ensuring that teaching and learning experiences are delivered on an equitable basis for all our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E7CCE34D-CFF1-4FFE-815B-D050E7ED2DFD}" type="slidenum">
              <a:rPr lang="en-US" smtClean="0"/>
              <a:t>5</a:t>
            </a:fld>
            <a:endParaRPr lang="en-US"/>
          </a:p>
        </p:txBody>
      </p:sp>
    </p:spTree>
    <p:extLst>
      <p:ext uri="{BB962C8B-B14F-4D97-AF65-F5344CB8AC3E}">
        <p14:creationId xmlns:p14="http://schemas.microsoft.com/office/powerpoint/2010/main" val="3757442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9</a:t>
            </a:fld>
            <a:endParaRPr lang="en-US"/>
          </a:p>
        </p:txBody>
      </p:sp>
    </p:spTree>
    <p:extLst>
      <p:ext uri="{BB962C8B-B14F-4D97-AF65-F5344CB8AC3E}">
        <p14:creationId xmlns:p14="http://schemas.microsoft.com/office/powerpoint/2010/main" val="396330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CCE34D-CFF1-4FFE-815B-D050E7ED2DFD}" type="slidenum">
              <a:rPr lang="en-US" smtClean="0"/>
              <a:t>10</a:t>
            </a:fld>
            <a:endParaRPr lang="en-US"/>
          </a:p>
        </p:txBody>
      </p:sp>
    </p:spTree>
    <p:extLst>
      <p:ext uri="{BB962C8B-B14F-4D97-AF65-F5344CB8AC3E}">
        <p14:creationId xmlns:p14="http://schemas.microsoft.com/office/powerpoint/2010/main" val="2205428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11</a:t>
            </a:fld>
            <a:endParaRPr lang="en-US"/>
          </a:p>
        </p:txBody>
      </p:sp>
    </p:spTree>
    <p:extLst>
      <p:ext uri="{BB962C8B-B14F-4D97-AF65-F5344CB8AC3E}">
        <p14:creationId xmlns:p14="http://schemas.microsoft.com/office/powerpoint/2010/main" val="514541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12</a:t>
            </a:fld>
            <a:endParaRPr lang="en-US"/>
          </a:p>
        </p:txBody>
      </p:sp>
    </p:spTree>
    <p:extLst>
      <p:ext uri="{BB962C8B-B14F-4D97-AF65-F5344CB8AC3E}">
        <p14:creationId xmlns:p14="http://schemas.microsoft.com/office/powerpoint/2010/main" val="415089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anchor="b" anchorCtr="0">
            <a:noAutofit/>
          </a:bodyPr>
          <a:lstStyle/>
          <a:p>
            <a:r>
              <a:rPr lang="en-US" sz="4800" dirty="0"/>
              <a:t>3DFloat</a:t>
            </a:r>
          </a:p>
        </p:txBody>
      </p:sp>
      <p:sp>
        <p:nvSpPr>
          <p:cNvPr id="14" name="Picture Placeholder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a:noAutofit/>
          </a:bodyPr>
          <a:lstStyle/>
          <a:p>
            <a:r>
              <a:rPr lang="en-US"/>
              <a:t>Click icon to add picture</a:t>
            </a:r>
          </a:p>
        </p:txBody>
      </p:sp>
      <p:sp>
        <p:nvSpPr>
          <p:cNvPr id="8" name="Ov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9" name="Grou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Freef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Ov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3" name="Text Placeholder 2">
            <a:extLst>
              <a:ext uri="{FF2B5EF4-FFF2-40B4-BE49-F238E27FC236}">
                <a16:creationId xmlns:a16="http://schemas.microsoft.com/office/drawing/2014/main" id="{5B16EB97-6E8A-4B50-8701-7CB158044DCA}"/>
              </a:ext>
            </a:extLst>
          </p:cNvPr>
          <p:cNvSpPr>
            <a:spLocks noGrp="1"/>
          </p:cNvSpPr>
          <p:nvPr>
            <p:ph type="body" sz="quarter" idx="14"/>
          </p:nvPr>
        </p:nvSpPr>
        <p:spPr>
          <a:xfrm>
            <a:off x="7999413" y="3568700"/>
            <a:ext cx="3565524" cy="1731963"/>
          </a:xfrm>
        </p:spPr>
        <p:txBody>
          <a:bodyPr>
            <a:noAutofit/>
          </a:bodyPr>
          <a:lstStyle>
            <a:lvl1pPr>
              <a:buNone/>
              <a:defRPr sz="2000"/>
            </a:lvl1pPr>
            <a:lvl2pPr>
              <a:buNone/>
              <a:defRPr sz="2000"/>
            </a:lvl2pPr>
            <a:lvl3pPr>
              <a:buNone/>
              <a:defRPr sz="2000"/>
            </a:lvl3pPr>
            <a:lvl4pPr>
              <a:buNone/>
              <a:defRPr sz="2000"/>
            </a:lvl4pPr>
            <a:lvl5pPr>
              <a:buNone/>
              <a:defRPr sz="2000"/>
            </a:lvl5pPr>
          </a:lstStyle>
          <a:p>
            <a:pPr lvl="0"/>
            <a:r>
              <a:rPr lang="en-US"/>
              <a:t>Click to edit Master text styles</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9" name="Freef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itle 1">
            <a:extLst>
              <a:ext uri="{FF2B5EF4-FFF2-40B4-BE49-F238E27FC236}">
                <a16:creationId xmlns:a16="http://schemas.microsoft.com/office/drawing/2014/main" id="{EBCCE83C-72C8-4181-8D03-7CFB23A6FF2D}"/>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16" name="Text Placeholder 2">
            <a:extLst>
              <a:ext uri="{FF2B5EF4-FFF2-40B4-BE49-F238E27FC236}">
                <a16:creationId xmlns:a16="http://schemas.microsoft.com/office/drawing/2014/main" id="{C6FCDFCC-38D1-43A4-918F-491DBA6B2CF6}"/>
              </a:ext>
            </a:extLst>
          </p:cNvPr>
          <p:cNvSpPr>
            <a:spLocks noGrp="1"/>
          </p:cNvSpPr>
          <p:nvPr>
            <p:ph type="body" idx="1"/>
          </p:nvPr>
        </p:nvSpPr>
        <p:spPr>
          <a:xfrm>
            <a:off x="550864" y="1731375"/>
            <a:ext cx="3563936" cy="535354"/>
          </a:xfrm>
        </p:spPr>
        <p:txBody>
          <a:bodyPr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3">
            <a:extLst>
              <a:ext uri="{FF2B5EF4-FFF2-40B4-BE49-F238E27FC236}">
                <a16:creationId xmlns:a16="http://schemas.microsoft.com/office/drawing/2014/main" id="{8A9CB740-8581-4D62-8481-7ECBBEDA7219}"/>
              </a:ext>
            </a:extLst>
          </p:cNvPr>
          <p:cNvSpPr>
            <a:spLocks noGrp="1"/>
          </p:cNvSpPr>
          <p:nvPr>
            <p:ph sz="half" idx="2"/>
          </p:nvPr>
        </p:nvSpPr>
        <p:spPr>
          <a:xfrm>
            <a:off x="559476" y="2432304"/>
            <a:ext cx="3563936" cy="3515555"/>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4">
            <a:extLst>
              <a:ext uri="{FF2B5EF4-FFF2-40B4-BE49-F238E27FC236}">
                <a16:creationId xmlns:a16="http://schemas.microsoft.com/office/drawing/2014/main" id="{AB16E493-D962-46EC-BBB8-D7E68A640438}"/>
              </a:ext>
            </a:extLst>
          </p:cNvPr>
          <p:cNvSpPr>
            <a:spLocks noGrp="1"/>
          </p:cNvSpPr>
          <p:nvPr>
            <p:ph type="body" sz="quarter" idx="13"/>
          </p:nvPr>
        </p:nvSpPr>
        <p:spPr>
          <a:xfrm>
            <a:off x="4341573"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a:t>Click to edit Master text styles</a:t>
            </a:r>
          </a:p>
        </p:txBody>
      </p:sp>
      <p:sp>
        <p:nvSpPr>
          <p:cNvPr id="23" name="Content Placeholder 5">
            <a:extLst>
              <a:ext uri="{FF2B5EF4-FFF2-40B4-BE49-F238E27FC236}">
                <a16:creationId xmlns:a16="http://schemas.microsoft.com/office/drawing/2014/main" id="{88CC7C67-1BA6-42A6-B9D3-8EDF70A3DB38}"/>
              </a:ext>
            </a:extLst>
          </p:cNvPr>
          <p:cNvSpPr>
            <a:spLocks noGrp="1"/>
          </p:cNvSpPr>
          <p:nvPr>
            <p:ph sz="quarter" idx="14"/>
          </p:nvPr>
        </p:nvSpPr>
        <p:spPr>
          <a:xfrm>
            <a:off x="4341573"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dirty="0"/>
              <a:t>Click to EDIT</a:t>
            </a:r>
          </a:p>
        </p:txBody>
      </p:sp>
      <p:sp>
        <p:nvSpPr>
          <p:cNvPr id="21" name="Content Placeholder 5">
            <a:extLst>
              <a:ext uri="{FF2B5EF4-FFF2-40B4-BE49-F238E27FC236}">
                <a16:creationId xmlns:a16="http://schemas.microsoft.com/office/drawing/2014/main" id="{4534254A-2561-400F-87CB-18A8D3538124}"/>
              </a:ext>
            </a:extLst>
          </p:cNvPr>
          <p:cNvSpPr>
            <a:spLocks noGrp="1"/>
          </p:cNvSpPr>
          <p:nvPr>
            <p:ph sz="quarter" idx="4"/>
          </p:nvPr>
        </p:nvSpPr>
        <p:spPr>
          <a:xfrm>
            <a:off x="8139659"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anchor="t" anchorCtr="0">
            <a:noAutofit/>
          </a:bodyPr>
          <a:lstStyle/>
          <a:p>
            <a:r>
              <a:rPr lang="en-US"/>
              <a:t>Click to edit Master title style</a:t>
            </a:r>
          </a:p>
        </p:txBody>
      </p:sp>
      <p:sp>
        <p:nvSpPr>
          <p:cNvPr id="10" name="Picture Placeholder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a:noAutofit/>
          </a:bodyPr>
          <a:lstStyle/>
          <a:p>
            <a:r>
              <a:rPr lang="en-US"/>
              <a:t>Click icon to add picture</a:t>
            </a:r>
          </a:p>
        </p:txBody>
      </p:sp>
      <p:sp>
        <p:nvSpPr>
          <p:cNvPr id="7" name="Content Placeholder 6">
            <a:extLst>
              <a:ext uri="{FF2B5EF4-FFF2-40B4-BE49-F238E27FC236}">
                <a16:creationId xmlns:a16="http://schemas.microsoft.com/office/drawing/2014/main" id="{3BD763BD-EAC5-4DB8-81AF-9743BB6A9576}"/>
              </a:ext>
            </a:extLst>
          </p:cNvPr>
          <p:cNvSpPr>
            <a:spLocks noGrp="1"/>
          </p:cNvSpPr>
          <p:nvPr>
            <p:ph sz="quarter" idx="15"/>
          </p:nvPr>
        </p:nvSpPr>
        <p:spPr>
          <a:xfrm>
            <a:off x="5262411" y="4508500"/>
            <a:ext cx="6221412" cy="1563688"/>
          </a:xfrm>
        </p:spPr>
        <p:txBody>
          <a:bodyPr>
            <a:noAutofit/>
          </a:bodyPr>
          <a:lstStyle>
            <a:lvl1pPr marL="0" indent="0">
              <a:buNone/>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8" name="Ov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anchor="b" anchorCtr="0">
            <a:noAutofit/>
          </a:bodyPr>
          <a:lstStyle/>
          <a:p>
            <a:r>
              <a:rPr lang="en-US"/>
              <a:t>Click to edit Master title style</a:t>
            </a:r>
            <a:endParaRPr lang="en-US" dirty="0"/>
          </a:p>
        </p:txBody>
      </p:sp>
      <p:sp>
        <p:nvSpPr>
          <p:cNvPr id="31" name="Subtitle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40" name="Picture Placeholder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a:noAutofit/>
          </a:bodyPr>
          <a:lstStyle/>
          <a:p>
            <a:r>
              <a:rPr lang="en-US"/>
              <a:t>Click icon to add picture</a:t>
            </a:r>
            <a:endParaRPr lang="en-US" dirty="0"/>
          </a:p>
        </p:txBody>
      </p:sp>
      <p:sp>
        <p:nvSpPr>
          <p:cNvPr id="42" name="Picture Placeholder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a:noAutofit/>
          </a:bodyPr>
          <a:lstStyle/>
          <a:p>
            <a:r>
              <a:rPr lang="en-US"/>
              <a:t>Click icon to add picture</a:t>
            </a:r>
          </a:p>
        </p:txBody>
      </p:sp>
      <p:grpSp>
        <p:nvGrpSpPr>
          <p:cNvPr id="43" name="Grou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Freeform: Shape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5" name="Ov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6" name="Freef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grpSp>
        <p:nvGrpSpPr>
          <p:cNvPr id="15" name="Grou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Freef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7" name="Ov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noAutofit/>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anchor="b" anchorCtr="0">
            <a:noAutofit/>
          </a:bodyPr>
          <a:lstStyle>
            <a:lvl1pPr>
              <a:defRPr/>
            </a:lvl1pPr>
          </a:lstStyle>
          <a:p>
            <a:r>
              <a:rPr lang="en-US" dirty="0"/>
              <a:t>Click to add title</a:t>
            </a:r>
          </a:p>
        </p:txBody>
      </p:sp>
      <p:sp>
        <p:nvSpPr>
          <p:cNvPr id="7" name="Content Placeholder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anchor="t" anchorCtr="0">
            <a:noAutofit/>
          </a:bodyPr>
          <a:lstStyle>
            <a:lvl1pPr>
              <a:buNone/>
              <a:defRPr/>
            </a:lvl1pPr>
          </a:lstStyle>
          <a:p>
            <a:pPr>
              <a:lnSpc>
                <a:spcPct val="120000"/>
              </a:lnSpc>
            </a:pPr>
            <a:r>
              <a:rPr lang="en-US" sz="1600" dirty="0"/>
              <a:t>Click to add text</a:t>
            </a:r>
          </a:p>
        </p:txBody>
      </p:sp>
      <p:sp>
        <p:nvSpPr>
          <p:cNvPr id="17" name="Picture Placeholder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a:noAutofit/>
          </a:bodyPr>
          <a:lstStyle/>
          <a:p>
            <a:r>
              <a:rPr lang="en-US"/>
              <a:t>Click icon to add picture</a:t>
            </a:r>
          </a:p>
        </p:txBody>
      </p:sp>
      <p:sp>
        <p:nvSpPr>
          <p:cNvPr id="22" name="Picture Placeholder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a:noAutofit/>
          </a:bodyPr>
          <a:lstStyle/>
          <a:p>
            <a:r>
              <a:rPr lang="en-US"/>
              <a:t>Click icon to add picture</a:t>
            </a:r>
          </a:p>
        </p:txBody>
      </p:sp>
      <p:sp>
        <p:nvSpPr>
          <p:cNvPr id="25" name="Picture Placeholder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6" name="Ov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0" name="Grou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Freef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anchor="t" anchorCtr="0">
            <a:noAutofit/>
          </a:body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a:noAutofit/>
          </a:bodyPr>
          <a:lstStyle/>
          <a:p>
            <a:r>
              <a:rPr lang="en-US"/>
              <a:t>Click icon to add picture</a:t>
            </a:r>
          </a:p>
        </p:txBody>
      </p:sp>
      <p:sp>
        <p:nvSpPr>
          <p:cNvPr id="18" name="Picture Placeholder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a:noAutofit/>
          </a:bodyPr>
          <a:lstStyle/>
          <a:p>
            <a:r>
              <a:rPr lang="en-US"/>
              <a:t>Click icon to add picture</a:t>
            </a:r>
          </a:p>
        </p:txBody>
      </p:sp>
      <p:sp>
        <p:nvSpPr>
          <p:cNvPr id="19" name="Picture Placeholder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a:noAutofit/>
          </a:bodyPr>
          <a:lstStyle/>
          <a:p>
            <a:r>
              <a:rPr lang="en-US"/>
              <a:t>Click icon to add picture</a:t>
            </a:r>
          </a:p>
        </p:txBody>
      </p:sp>
      <p:sp>
        <p:nvSpPr>
          <p:cNvPr id="20" name="Picture Placeholder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1" name="Content Placeholder 6">
            <a:extLst>
              <a:ext uri="{FF2B5EF4-FFF2-40B4-BE49-F238E27FC236}">
                <a16:creationId xmlns:a16="http://schemas.microsoft.com/office/drawing/2014/main" id="{1B1AE41C-3196-4E6F-A3A8-313A92677FF3}"/>
              </a:ext>
            </a:extLst>
          </p:cNvPr>
          <p:cNvSpPr>
            <a:spLocks noGrp="1"/>
          </p:cNvSpPr>
          <p:nvPr>
            <p:ph sz="quarter" idx="15"/>
          </p:nvPr>
        </p:nvSpPr>
        <p:spPr>
          <a:xfrm>
            <a:off x="5262411" y="4508500"/>
            <a:ext cx="6221412" cy="1563688"/>
          </a:xfrm>
        </p:spPr>
        <p:txBody>
          <a:bodyPr>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a:lstStyle/>
          <a:p>
            <a:r>
              <a:rPr lang="en-US"/>
              <a:t>Click icon to add picture</a:t>
            </a:r>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r>
              <a:rPr lang="en-US"/>
              <a:t>Tuesday, February 2, 20XX</a:t>
            </a:r>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3" name="Rectangle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anchor="b" anchorCtr="0">
            <a:noAutofit/>
          </a:bodyPr>
          <a:lstStyle>
            <a:lvl1pPr>
              <a:defRPr sz="6400"/>
            </a:lvl1pPr>
          </a:lstStyle>
          <a:p>
            <a:r>
              <a:rPr lang="en-US"/>
              <a:t>Click to edit Master title style</a:t>
            </a:r>
            <a:endParaRPr lang="en-US" dirty="0"/>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a:lstStyle/>
          <a:p>
            <a:r>
              <a:rPr lang="en-US"/>
              <a:t>Click icon to add picture</a:t>
            </a:r>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0" y="3557281"/>
            <a:ext cx="6640285" cy="3300719"/>
          </a:xfrm>
          <a:gradFill>
            <a:gsLst>
              <a:gs pos="0">
                <a:schemeClr val="bg2">
                  <a:alpha val="0"/>
                </a:schemeClr>
              </a:gs>
              <a:gs pos="50000">
                <a:schemeClr val="bg2">
                  <a:alpha val="60000"/>
                </a:schemeClr>
              </a:gs>
            </a:gsLst>
            <a:lin ang="10800000" scaled="1"/>
          </a:gradFill>
        </p:spPr>
        <p:txBody>
          <a:bodyPr>
            <a:noAutofit/>
          </a:bodyPr>
          <a:lstStyle>
            <a:lvl1pPr marL="548640" indent="0">
              <a:lnSpc>
                <a:spcPct val="200000"/>
              </a:lnSpc>
              <a:buNone/>
              <a:defRPr/>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anchor="b" anchorCtr="0">
            <a:noAutofit/>
          </a:bodyPr>
          <a:lstStyle>
            <a:lvl1pPr marL="548640">
              <a:spcAft>
                <a:spcPts val="1200"/>
              </a:spcAft>
              <a:defRPr sz="6400"/>
            </a:lvl1pPr>
          </a:lstStyle>
          <a:p>
            <a:r>
              <a:rPr lang="en-US"/>
              <a:t>Click to edit Master title style</a:t>
            </a:r>
            <a:endParaRPr lang="en-US" dirty="0"/>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Chart Table Timelin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noAutofit/>
          </a:bodyPr>
          <a:lstStyle/>
          <a:p>
            <a:r>
              <a:rPr lang="en-US"/>
              <a:t>Tuesday, February 2, 20XX</a:t>
            </a:r>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anchor="b" anchorCtr="0">
            <a:noAutofit/>
          </a:bodyPr>
          <a:lstStyle>
            <a:lvl1pPr>
              <a:defRPr sz="4000"/>
            </a:lvl1pPr>
          </a:lstStyle>
          <a:p>
            <a:r>
              <a:rPr lang="en-US"/>
              <a:t>Click to edit Master title style</a:t>
            </a:r>
            <a:endParaRPr lang="en-US" dirty="0"/>
          </a:p>
        </p:txBody>
      </p:sp>
      <p:grpSp>
        <p:nvGrpSpPr>
          <p:cNvPr id="8" name="Grou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Freef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Freef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Freef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2" name="Ov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Content Placeholder 16">
            <a:extLst>
              <a:ext uri="{FF2B5EF4-FFF2-40B4-BE49-F238E27FC236}">
                <a16:creationId xmlns:a16="http://schemas.microsoft.com/office/drawing/2014/main" id="{439C8C03-81B3-4DE8-B96A-78258E4467CC}"/>
              </a:ext>
            </a:extLst>
          </p:cNvPr>
          <p:cNvSpPr>
            <a:spLocks noGrp="1"/>
          </p:cNvSpPr>
          <p:nvPr>
            <p:ph sz="quarter" idx="15"/>
          </p:nvPr>
        </p:nvSpPr>
        <p:spPr>
          <a:xfrm>
            <a:off x="550863" y="4097338"/>
            <a:ext cx="3565524" cy="2351087"/>
          </a:xfrm>
        </p:spPr>
        <p:txBody>
          <a:bodyPr>
            <a:noAutofit/>
          </a:bodyPr>
          <a:lstStyle>
            <a:lvl1pPr>
              <a:buNone/>
              <a:defRPr sz="2400"/>
            </a:lvl1pPr>
            <a:lvl2pPr>
              <a:defRPr sz="2000"/>
            </a:lvl2pPr>
            <a:lvl3pPr>
              <a:defRPr sz="2000"/>
            </a:lvl3pPr>
            <a:lvl4pPr>
              <a:defRPr sz="2000"/>
            </a:lvl4pPr>
            <a:lvl5pPr>
              <a:defRPr sz="2000"/>
            </a:lvl5pPr>
          </a:lstStyle>
          <a:p>
            <a:pPr lvl="0"/>
            <a:r>
              <a:rPr lang="en-US"/>
              <a:t>Click to edit Master text styles</a:t>
            </a:r>
          </a:p>
        </p:txBody>
      </p:sp>
      <p:sp>
        <p:nvSpPr>
          <p:cNvPr id="15" name="Picture Placeholder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34" name="Ov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0" name="Title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a:noAutofit/>
          </a:bodyPr>
          <a:lstStyle/>
          <a:p>
            <a:r>
              <a:rPr lang="en-US" dirty="0"/>
              <a:t>Team</a:t>
            </a:r>
          </a:p>
        </p:txBody>
      </p:sp>
      <p:grpSp>
        <p:nvGrpSpPr>
          <p:cNvPr id="51" name="Grou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Freef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53" name="Freeform: Shape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solidFill>
                  <a:schemeClr val="tx1"/>
                </a:solidFill>
              </a:endParaRPr>
            </a:p>
          </p:txBody>
        </p:sp>
        <p:sp>
          <p:nvSpPr>
            <p:cNvPr id="54" name="Ov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5" name="Ov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6" name="Picture Placeholder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a:noAutofit/>
          </a:bodyPr>
          <a:lstStyle/>
          <a:p>
            <a:r>
              <a:rPr lang="en-US"/>
              <a:t>Click icon to add picture</a:t>
            </a:r>
          </a:p>
        </p:txBody>
      </p:sp>
      <p:sp>
        <p:nvSpPr>
          <p:cNvPr id="57" name="Picture Placeholder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a:noAutofit/>
          </a:bodyPr>
          <a:lstStyle/>
          <a:p>
            <a:r>
              <a:rPr lang="en-US"/>
              <a:t>Click icon to add picture</a:t>
            </a:r>
          </a:p>
        </p:txBody>
      </p:sp>
      <p:sp>
        <p:nvSpPr>
          <p:cNvPr id="58" name="Picture Placeholder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a:noAutofit/>
          </a:bodyPr>
          <a:lstStyle/>
          <a:p>
            <a:r>
              <a:rPr lang="en-US"/>
              <a:t>Click icon to add picture</a:t>
            </a:r>
            <a:endParaRPr lang="en-US" dirty="0"/>
          </a:p>
        </p:txBody>
      </p:sp>
      <p:sp>
        <p:nvSpPr>
          <p:cNvPr id="59" name="Picture Placeholder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a:noAutofit/>
          </a:bodyPr>
          <a:lstStyle/>
          <a:p>
            <a:r>
              <a:rPr lang="en-US"/>
              <a:t>Click icon to add picture</a:t>
            </a:r>
          </a:p>
        </p:txBody>
      </p:sp>
      <p:sp>
        <p:nvSpPr>
          <p:cNvPr id="63" name="Text Placeholder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a:noAutofit/>
          </a:bodyPr>
          <a:lstStyle>
            <a:lvl1pPr>
              <a:buNone/>
              <a:defRPr sz="2000" b="1"/>
            </a:lvl1pPr>
          </a:lstStyle>
          <a:p>
            <a:pPr lvl="0"/>
            <a:r>
              <a:rPr lang="en-US" dirty="0"/>
              <a:t>Name</a:t>
            </a:r>
          </a:p>
        </p:txBody>
      </p:sp>
      <p:sp>
        <p:nvSpPr>
          <p:cNvPr id="61" name="Text Placeholder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a:noAutofit/>
          </a:bodyPr>
          <a:lstStyle>
            <a:lvl1pPr>
              <a:buNone/>
              <a:defRPr sz="1800"/>
            </a:lvl1pPr>
          </a:lstStyle>
          <a:p>
            <a:pPr lvl="0"/>
            <a:r>
              <a:rPr lang="en-US" dirty="0"/>
              <a:t>Title</a:t>
            </a:r>
          </a:p>
        </p:txBody>
      </p:sp>
      <p:sp>
        <p:nvSpPr>
          <p:cNvPr id="65" name="Text Placeholder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a:noAutofit/>
          </a:bodyPr>
          <a:lstStyle>
            <a:lvl1pPr>
              <a:buNone/>
              <a:defRPr sz="2000" b="1"/>
            </a:lvl1pPr>
          </a:lstStyle>
          <a:p>
            <a:pPr lvl="0"/>
            <a:r>
              <a:rPr lang="en-US" dirty="0"/>
              <a:t>Name</a:t>
            </a:r>
          </a:p>
        </p:txBody>
      </p:sp>
      <p:sp>
        <p:nvSpPr>
          <p:cNvPr id="64" name="Text Placeholder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a:noAutofit/>
          </a:bodyPr>
          <a:lstStyle>
            <a:lvl1pPr>
              <a:buNone/>
              <a:defRPr sz="1800"/>
            </a:lvl1pPr>
          </a:lstStyle>
          <a:p>
            <a:pPr lvl="0"/>
            <a:r>
              <a:rPr lang="en-US" dirty="0"/>
              <a:t>Title</a:t>
            </a:r>
          </a:p>
        </p:txBody>
      </p:sp>
      <p:sp>
        <p:nvSpPr>
          <p:cNvPr id="67" name="Text Placeholder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a:noAutofit/>
          </a:bodyPr>
          <a:lstStyle>
            <a:lvl1pPr>
              <a:buNone/>
              <a:defRPr sz="2000" b="1"/>
            </a:lvl1pPr>
          </a:lstStyle>
          <a:p>
            <a:pPr lvl="0"/>
            <a:r>
              <a:rPr lang="en-US" dirty="0"/>
              <a:t>Name</a:t>
            </a:r>
          </a:p>
        </p:txBody>
      </p:sp>
      <p:sp>
        <p:nvSpPr>
          <p:cNvPr id="66" name="Text Placeholder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a:noAutofit/>
          </a:bodyPr>
          <a:lstStyle>
            <a:lvl1pPr>
              <a:buNone/>
              <a:defRPr sz="1800"/>
            </a:lvl1pPr>
          </a:lstStyle>
          <a:p>
            <a:pPr lvl="0"/>
            <a:r>
              <a:rPr lang="en-US" dirty="0"/>
              <a:t>Title</a:t>
            </a:r>
          </a:p>
        </p:txBody>
      </p:sp>
      <p:sp>
        <p:nvSpPr>
          <p:cNvPr id="69" name="Text Placeholder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a:noAutofit/>
          </a:bodyPr>
          <a:lstStyle>
            <a:lvl1pPr>
              <a:buNone/>
              <a:defRPr sz="2000" b="1"/>
            </a:lvl1pPr>
          </a:lstStyle>
          <a:p>
            <a:pPr lvl="0"/>
            <a:r>
              <a:rPr lang="en-US" dirty="0"/>
              <a:t>Name</a:t>
            </a:r>
          </a:p>
        </p:txBody>
      </p:sp>
      <p:sp>
        <p:nvSpPr>
          <p:cNvPr id="68" name="Text Placeholder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a:noAutofit/>
          </a:bodyPr>
          <a:lstStyle>
            <a:lvl1pPr>
              <a:buNone/>
              <a:defRPr sz="1800"/>
            </a:lvl1pPr>
          </a:lstStyle>
          <a:p>
            <a:pPr lvl="0"/>
            <a:r>
              <a:rPr lang="en-US" dirty="0"/>
              <a:t>Title</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731375"/>
            <a:ext cx="5437186" cy="535354"/>
          </a:xfrm>
        </p:spPr>
        <p:txBody>
          <a:bodyPr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427370"/>
            <a:ext cx="5429114"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731375"/>
            <a:ext cx="5436392" cy="535354"/>
          </a:xfrm>
        </p:spPr>
        <p:txBody>
          <a:bodyPr vert="horz" wrap="square" lIns="0" tIns="0" rIns="0" bIns="0" rtlCol="0" anchor="b">
            <a:noAutofit/>
          </a:bodyPr>
          <a:lstStyle>
            <a:lvl1pPr>
              <a:buNone/>
              <a:defRPr lang="en-US" sz="1400" b="0" cap="all" spc="200" baseline="0" dirty="0">
                <a:solidFill>
                  <a:schemeClr val="tx1"/>
                </a:solidFill>
              </a:defRPr>
            </a:lvl1pPr>
          </a:lstStyle>
          <a:p>
            <a:pPr marL="228600" lvl="0" indent="-228600"/>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427370"/>
            <a:ext cx="5436391"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noAutofit/>
          </a:bodyPr>
          <a:lstStyle/>
          <a:p>
            <a:r>
              <a:rPr lang="en-US"/>
              <a:t>Tuesday, February 2, 20XX</a:t>
            </a:r>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noAutofit/>
          </a:bodyPr>
          <a:lstStyle/>
          <a:p>
            <a:r>
              <a:rPr lang="en-US"/>
              <a:t>Sample Footer Text</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938C-9D94-4B05-979A-D39FFC457291}"/>
              </a:ext>
            </a:extLst>
          </p:cNvPr>
          <p:cNvSpPr>
            <a:spLocks noGrp="1"/>
          </p:cNvSpPr>
          <p:nvPr>
            <p:ph type="ctrTitle"/>
          </p:nvPr>
        </p:nvSpPr>
        <p:spPr>
          <a:xfrm>
            <a:off x="7754112" y="2274064"/>
            <a:ext cx="4187952" cy="2384898"/>
          </a:xfrm>
        </p:spPr>
        <p:txBody>
          <a:bodyPr anchor="b" anchorCtr="0">
            <a:normAutofit fontScale="90000"/>
          </a:bodyPr>
          <a:lstStyle/>
          <a:p>
            <a:r>
              <a:rPr lang="en-GB" dirty="0"/>
              <a:t>Building </a:t>
            </a:r>
            <a:r>
              <a:rPr lang="en-GB" sz="4000" dirty="0"/>
              <a:t>GEM Student Research Capacity by Creating an Inclusive Learning Environment with Lego Serious Play</a:t>
            </a:r>
            <a:endParaRPr lang="en-US" sz="4000" dirty="0"/>
          </a:p>
        </p:txBody>
      </p:sp>
      <p:pic>
        <p:nvPicPr>
          <p:cNvPr id="14" name="Picture Placeholder 13" descr="Data Points Digital background">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7452360" cy="6858000"/>
          </a:xfrm>
        </p:spPr>
      </p:pic>
      <p:sp>
        <p:nvSpPr>
          <p:cNvPr id="3" name="Subtitle 2">
            <a:extLst>
              <a:ext uri="{FF2B5EF4-FFF2-40B4-BE49-F238E27FC236}">
                <a16:creationId xmlns:a16="http://schemas.microsoft.com/office/drawing/2014/main" id="{D9A11267-FC52-4990-8D98-010AFABA5544}"/>
              </a:ext>
            </a:extLst>
          </p:cNvPr>
          <p:cNvSpPr>
            <a:spLocks noGrp="1"/>
          </p:cNvSpPr>
          <p:nvPr>
            <p:ph type="body" sz="quarter" idx="14"/>
          </p:nvPr>
        </p:nvSpPr>
        <p:spPr>
          <a:xfrm>
            <a:off x="7754112" y="4840909"/>
            <a:ext cx="3810825" cy="1731963"/>
          </a:xfrm>
        </p:spPr>
        <p:txBody>
          <a:bodyPr>
            <a:normAutofit/>
          </a:bodyPr>
          <a:lstStyle/>
          <a:p>
            <a:r>
              <a:rPr lang="en-US" dirty="0"/>
              <a:t>Gosia Plotka, Dr </a:t>
            </a:r>
            <a:r>
              <a:rPr lang="en-GB" sz="1800" dirty="0">
                <a:effectLst/>
                <a:latin typeface="Open Sans" panose="020B0606030504020204" pitchFamily="34" charset="0"/>
                <a:ea typeface="Open Sans" panose="020B0606030504020204" pitchFamily="34" charset="0"/>
              </a:rPr>
              <a:t>Dilshad Sarwar, </a:t>
            </a:r>
          </a:p>
          <a:p>
            <a:r>
              <a:rPr lang="en-GB" sz="1800" dirty="0">
                <a:effectLst/>
                <a:latin typeface="Open Sans" panose="020B0606030504020204" pitchFamily="34" charset="0"/>
                <a:ea typeface="Open Sans" panose="020B0606030504020204" pitchFamily="34" charset="0"/>
              </a:rPr>
              <a:t>Dr Thaana Ghalia, </a:t>
            </a:r>
            <a:r>
              <a:rPr lang="en-GB" sz="1800">
                <a:effectLst/>
                <a:latin typeface="Open Sans" panose="020B0606030504020204" pitchFamily="34" charset="0"/>
                <a:ea typeface="Open Sans" panose="020B0606030504020204" pitchFamily="34" charset="0"/>
              </a:rPr>
              <a:t>Dr Patrice Seuwou</a:t>
            </a:r>
            <a:endParaRPr lang="en-US" dirty="0"/>
          </a:p>
        </p:txBody>
      </p:sp>
    </p:spTree>
    <p:extLst>
      <p:ext uri="{BB962C8B-B14F-4D97-AF65-F5344CB8AC3E}">
        <p14:creationId xmlns:p14="http://schemas.microsoft.com/office/powerpoint/2010/main" val="75281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102D8-1D22-4940-AF19-07CF3A0DC5F4}"/>
              </a:ext>
            </a:extLst>
          </p:cNvPr>
          <p:cNvSpPr>
            <a:spLocks noGrp="1"/>
          </p:cNvSpPr>
          <p:nvPr>
            <p:ph type="title"/>
          </p:nvPr>
        </p:nvSpPr>
        <p:spPr>
          <a:xfrm>
            <a:off x="550862" y="320678"/>
            <a:ext cx="11091600" cy="1332000"/>
          </a:xfrm>
        </p:spPr>
        <p:txBody>
          <a:bodyPr/>
          <a:lstStyle/>
          <a:p>
            <a:r>
              <a:rPr lang="en-US"/>
              <a:t>Workplan </a:t>
            </a:r>
            <a:endParaRPr lang="en-US" dirty="0"/>
          </a:p>
        </p:txBody>
      </p:sp>
      <p:graphicFrame>
        <p:nvGraphicFramePr>
          <p:cNvPr id="13" name="Table 13">
            <a:extLst>
              <a:ext uri="{FF2B5EF4-FFF2-40B4-BE49-F238E27FC236}">
                <a16:creationId xmlns:a16="http://schemas.microsoft.com/office/drawing/2014/main" id="{914D6EE3-4782-45C1-A75C-003483879C97}"/>
              </a:ext>
            </a:extLst>
          </p:cNvPr>
          <p:cNvGraphicFramePr>
            <a:graphicFrameLocks noGrp="1"/>
          </p:cNvGraphicFramePr>
          <p:nvPr>
            <p:ph idx="1"/>
            <p:extLst>
              <p:ext uri="{D42A27DB-BD31-4B8C-83A1-F6EECF244321}">
                <p14:modId xmlns:p14="http://schemas.microsoft.com/office/powerpoint/2010/main" val="1813251715"/>
              </p:ext>
            </p:extLst>
          </p:nvPr>
        </p:nvGraphicFramePr>
        <p:xfrm>
          <a:off x="1689652" y="1222632"/>
          <a:ext cx="9515748" cy="5447652"/>
        </p:xfrm>
        <a:graphic>
          <a:graphicData uri="http://schemas.openxmlformats.org/drawingml/2006/table">
            <a:tbl>
              <a:tblPr firstRow="1" bandRow="1">
                <a:tableStyleId>{7DF18680-E054-41AD-8BC1-D1AEF772440D}</a:tableStyleId>
              </a:tblPr>
              <a:tblGrid>
                <a:gridCol w="6575148">
                  <a:extLst>
                    <a:ext uri="{9D8B030D-6E8A-4147-A177-3AD203B41FA5}">
                      <a16:colId xmlns:a16="http://schemas.microsoft.com/office/drawing/2014/main" val="562691606"/>
                    </a:ext>
                  </a:extLst>
                </a:gridCol>
                <a:gridCol w="735150">
                  <a:extLst>
                    <a:ext uri="{9D8B030D-6E8A-4147-A177-3AD203B41FA5}">
                      <a16:colId xmlns:a16="http://schemas.microsoft.com/office/drawing/2014/main" val="1552287268"/>
                    </a:ext>
                  </a:extLst>
                </a:gridCol>
                <a:gridCol w="735150">
                  <a:extLst>
                    <a:ext uri="{9D8B030D-6E8A-4147-A177-3AD203B41FA5}">
                      <a16:colId xmlns:a16="http://schemas.microsoft.com/office/drawing/2014/main" val="3637583548"/>
                    </a:ext>
                  </a:extLst>
                </a:gridCol>
                <a:gridCol w="735150">
                  <a:extLst>
                    <a:ext uri="{9D8B030D-6E8A-4147-A177-3AD203B41FA5}">
                      <a16:colId xmlns:a16="http://schemas.microsoft.com/office/drawing/2014/main" val="1751413396"/>
                    </a:ext>
                  </a:extLst>
                </a:gridCol>
                <a:gridCol w="735150">
                  <a:extLst>
                    <a:ext uri="{9D8B030D-6E8A-4147-A177-3AD203B41FA5}">
                      <a16:colId xmlns:a16="http://schemas.microsoft.com/office/drawing/2014/main" val="4162354261"/>
                    </a:ext>
                  </a:extLst>
                </a:gridCol>
              </a:tblGrid>
              <a:tr h="453971">
                <a:tc>
                  <a:txBody>
                    <a:bodyPr/>
                    <a:lstStyle/>
                    <a:p>
                      <a:pPr algn="ctr"/>
                      <a:endParaRPr lang="en-US" dirty="0"/>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tc>
                  <a:txBody>
                    <a:bodyPr/>
                    <a:lstStyle/>
                    <a:p>
                      <a:pPr algn="ctr"/>
                      <a:r>
                        <a:rPr lang="en-US"/>
                        <a:t>April</a:t>
                      </a:r>
                      <a:endParaRPr lang="en-US" dirty="0"/>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tc>
                  <a:txBody>
                    <a:bodyPr/>
                    <a:lstStyle/>
                    <a:p>
                      <a:pPr algn="ctr"/>
                      <a:r>
                        <a:rPr lang="en-US"/>
                        <a:t>May</a:t>
                      </a:r>
                      <a:endParaRPr lang="en-US" dirty="0"/>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tc>
                  <a:txBody>
                    <a:bodyPr/>
                    <a:lstStyle/>
                    <a:p>
                      <a:pPr algn="ctr"/>
                      <a:r>
                        <a:rPr lang="en-US"/>
                        <a:t>June</a:t>
                      </a:r>
                      <a:endParaRPr lang="en-US" dirty="0"/>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tc>
                  <a:txBody>
                    <a:bodyPr/>
                    <a:lstStyle/>
                    <a:p>
                      <a:pPr algn="ctr"/>
                      <a:r>
                        <a:rPr lang="en-US"/>
                        <a:t>July</a:t>
                      </a:r>
                      <a:endParaRPr lang="en-US" dirty="0"/>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193002138"/>
                  </a:ext>
                </a:extLst>
              </a:tr>
              <a:tr h="453971">
                <a:tc>
                  <a:txBody>
                    <a:bodyPr/>
                    <a:lstStyle/>
                    <a:p>
                      <a:pPr algn="l"/>
                      <a:r>
                        <a:rPr lang="en-GB" sz="1600">
                          <a:solidFill>
                            <a:schemeClr val="tx1"/>
                          </a:solidFill>
                        </a:rPr>
                        <a:t>Run consultation meeting with stakeholders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highlight>
                          <a:srgbClr val="FFFF00"/>
                        </a:highlight>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2611538"/>
                  </a:ext>
                </a:extLst>
              </a:tr>
              <a:tr h="453971">
                <a:tc>
                  <a:txBody>
                    <a:bodyPr/>
                    <a:lstStyle/>
                    <a:p>
                      <a:pPr algn="l"/>
                      <a:r>
                        <a:rPr lang="en-GB" sz="1600">
                          <a:solidFill>
                            <a:schemeClr val="tx1"/>
                          </a:solidFill>
                        </a:rPr>
                        <a:t>Design, produce and distribute project posters and flyers</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0915798"/>
                  </a:ext>
                </a:extLst>
              </a:tr>
              <a:tr h="453971">
                <a:tc>
                  <a:txBody>
                    <a:bodyPr/>
                    <a:lstStyle/>
                    <a:p>
                      <a:pPr algn="l"/>
                      <a:r>
                        <a:rPr lang="en-GB" sz="1600">
                          <a:solidFill>
                            <a:schemeClr val="tx1"/>
                          </a:solidFill>
                        </a:rPr>
                        <a:t>Design, develop research approach and identify participants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6691047"/>
                  </a:ext>
                </a:extLst>
              </a:tr>
              <a:tr h="453971">
                <a:tc>
                  <a:txBody>
                    <a:bodyPr/>
                    <a:lstStyle/>
                    <a:p>
                      <a:pPr algn="l"/>
                      <a:r>
                        <a:rPr lang="en-US" sz="1600">
                          <a:solidFill>
                            <a:schemeClr val="tx1"/>
                          </a:solidFill>
                        </a:rPr>
                        <a:t>Submit ethics application at UoN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1269701"/>
                  </a:ext>
                </a:extLst>
              </a:tr>
              <a:tr h="453971">
                <a:tc>
                  <a:txBody>
                    <a:bodyPr/>
                    <a:lstStyle/>
                    <a:p>
                      <a:pPr algn="l"/>
                      <a:r>
                        <a:rPr lang="en-GB" sz="1600">
                          <a:solidFill>
                            <a:schemeClr val="tx1"/>
                          </a:solidFill>
                        </a:rPr>
                        <a:t>Plan workshop with students, staff and business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7869182"/>
                  </a:ext>
                </a:extLst>
              </a:tr>
              <a:tr h="453971">
                <a:tc>
                  <a:txBody>
                    <a:bodyPr/>
                    <a:lstStyle/>
                    <a:p>
                      <a:pPr algn="l"/>
                      <a:r>
                        <a:rPr lang="en-GB" sz="1600">
                          <a:solidFill>
                            <a:schemeClr val="tx1"/>
                          </a:solidFill>
                        </a:rPr>
                        <a:t>Conduct recorded activities with Lego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6196279"/>
                  </a:ext>
                </a:extLst>
              </a:tr>
              <a:tr h="453971">
                <a:tc>
                  <a:txBody>
                    <a:bodyPr/>
                    <a:lstStyle/>
                    <a:p>
                      <a:pPr algn="l"/>
                      <a:r>
                        <a:rPr lang="en-GB" sz="1600">
                          <a:solidFill>
                            <a:schemeClr val="tx1"/>
                          </a:solidFill>
                        </a:rPr>
                        <a:t>Collect all research and analysing findings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575419103"/>
                  </a:ext>
                </a:extLst>
              </a:tr>
              <a:tr h="453971">
                <a:tc>
                  <a:txBody>
                    <a:bodyPr/>
                    <a:lstStyle/>
                    <a:p>
                      <a:pPr algn="l"/>
                      <a:r>
                        <a:rPr lang="en-US" sz="1600">
                          <a:solidFill>
                            <a:schemeClr val="bg1"/>
                          </a:solidFill>
                        </a:rPr>
                        <a:t>Run project Dissemination Workshop </a:t>
                      </a:r>
                      <a:endParaRPr lang="en-US" sz="1600" dirty="0">
                        <a:solidFill>
                          <a:schemeClr val="bg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lumMod val="95000"/>
                      </a:schemeClr>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4204646008"/>
                  </a:ext>
                </a:extLst>
              </a:tr>
              <a:tr h="453971">
                <a:tc>
                  <a:txBody>
                    <a:bodyPr/>
                    <a:lstStyle/>
                    <a:p>
                      <a:pPr algn="l"/>
                      <a:r>
                        <a:rPr lang="en-GB" sz="1600">
                          <a:solidFill>
                            <a:schemeClr val="bg1"/>
                          </a:solidFill>
                        </a:rPr>
                        <a:t>Present of the findings at the Learning and Teaching conference </a:t>
                      </a:r>
                      <a:endParaRPr lang="en-US" sz="1600" dirty="0">
                        <a:solidFill>
                          <a:schemeClr val="bg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lumMod val="95000"/>
                      </a:schemeClr>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6182512"/>
                  </a:ext>
                </a:extLst>
              </a:tr>
              <a:tr h="453971">
                <a:tc>
                  <a:txBody>
                    <a:bodyPr/>
                    <a:lstStyle/>
                    <a:p>
                      <a:pPr algn="l"/>
                      <a:r>
                        <a:rPr lang="en-US" sz="1600">
                          <a:solidFill>
                            <a:schemeClr val="tx1"/>
                          </a:solidFill>
                        </a:rPr>
                        <a:t>Update project site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93161135"/>
                  </a:ext>
                </a:extLst>
              </a:tr>
              <a:tr h="453971">
                <a:tc>
                  <a:txBody>
                    <a:bodyPr/>
                    <a:lstStyle/>
                    <a:p>
                      <a:pPr algn="l"/>
                      <a:r>
                        <a:rPr lang="en-GB" sz="1600">
                          <a:solidFill>
                            <a:schemeClr val="tx1"/>
                          </a:solidFill>
                        </a:rPr>
                        <a:t>Complete end of project report </a:t>
                      </a:r>
                      <a:endParaRPr lang="en-US" sz="160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978132360"/>
                  </a:ext>
                </a:extLst>
              </a:tr>
            </a:tbl>
          </a:graphicData>
        </a:graphic>
      </p:graphicFrame>
      <p:sp>
        <p:nvSpPr>
          <p:cNvPr id="16" name="Slide Number Placeholder 15">
            <a:extLst>
              <a:ext uri="{FF2B5EF4-FFF2-40B4-BE49-F238E27FC236}">
                <a16:creationId xmlns:a16="http://schemas.microsoft.com/office/drawing/2014/main" id="{3F8A62C8-5437-4C47-AC0F-0605F84CBA57}"/>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10</a:t>
            </a:fld>
            <a:endParaRPr lang="en-US"/>
          </a:p>
        </p:txBody>
      </p:sp>
    </p:spTree>
    <p:extLst>
      <p:ext uri="{BB962C8B-B14F-4D97-AF65-F5344CB8AC3E}">
        <p14:creationId xmlns:p14="http://schemas.microsoft.com/office/powerpoint/2010/main" val="2496947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dirty="0"/>
              <a:t>Timeline</a:t>
            </a:r>
          </a:p>
        </p:txBody>
      </p:sp>
      <p:graphicFrame>
        <p:nvGraphicFramePr>
          <p:cNvPr id="4" name="Content Placeholder 3" descr="Timeline Smart Art Placeholder ">
            <a:extLst>
              <a:ext uri="{FF2B5EF4-FFF2-40B4-BE49-F238E27FC236}">
                <a16:creationId xmlns:a16="http://schemas.microsoft.com/office/drawing/2014/main" id="{93897051-DA8D-4072-A594-51769F8D52F5}"/>
              </a:ext>
            </a:extLst>
          </p:cNvPr>
          <p:cNvGraphicFramePr>
            <a:graphicFrameLocks noGrp="1"/>
          </p:cNvGraphicFramePr>
          <p:nvPr>
            <p:ph idx="1"/>
            <p:extLst>
              <p:ext uri="{D42A27DB-BD31-4B8C-83A1-F6EECF244321}">
                <p14:modId xmlns:p14="http://schemas.microsoft.com/office/powerpoint/2010/main" val="2877556378"/>
              </p:ext>
            </p:extLst>
          </p:nvPr>
        </p:nvGraphicFramePr>
        <p:xfrm>
          <a:off x="550863" y="2112963"/>
          <a:ext cx="11090275" cy="3979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dirty="0"/>
              <a:t>Tuesday, February 2, 20XX</a:t>
            </a:r>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11</a:t>
            </a:fld>
            <a:endParaRPr lang="en-US"/>
          </a:p>
        </p:txBody>
      </p:sp>
      <p:sp>
        <p:nvSpPr>
          <p:cNvPr id="5" name="Speech Bubble: Rectangle with Corners Rounded 4">
            <a:extLst>
              <a:ext uri="{FF2B5EF4-FFF2-40B4-BE49-F238E27FC236}">
                <a16:creationId xmlns:a16="http://schemas.microsoft.com/office/drawing/2014/main" id="{A8F940A0-C6ED-4322-B28C-DC97B54BDDBC}"/>
              </a:ext>
            </a:extLst>
          </p:cNvPr>
          <p:cNvSpPr/>
          <p:nvPr/>
        </p:nvSpPr>
        <p:spPr>
          <a:xfrm>
            <a:off x="3488635" y="1181954"/>
            <a:ext cx="3041374" cy="1332000"/>
          </a:xfrm>
          <a:prstGeom prst="wedgeRoundRectCallout">
            <a:avLst>
              <a:gd name="adj1" fmla="val -42706"/>
              <a:gd name="adj2" fmla="val 1659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self-familiarisation process with relevant LSP techniques</a:t>
            </a:r>
          </a:p>
        </p:txBody>
      </p:sp>
    </p:spTree>
    <p:extLst>
      <p:ext uri="{BB962C8B-B14F-4D97-AF65-F5344CB8AC3E}">
        <p14:creationId xmlns:p14="http://schemas.microsoft.com/office/powerpoint/2010/main" val="262463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581E8936-2270-47FE-94A4-398CB123EF90}"/>
              </a:ext>
            </a:extLst>
          </p:cNvPr>
          <p:cNvSpPr>
            <a:spLocks noGrp="1"/>
          </p:cNvSpPr>
          <p:nvPr>
            <p:ph type="title"/>
          </p:nvPr>
        </p:nvSpPr>
        <p:spPr>
          <a:xfrm>
            <a:off x="550863" y="4508500"/>
            <a:ext cx="4500562" cy="1562959"/>
          </a:xfrm>
        </p:spPr>
        <p:txBody>
          <a:bodyPr/>
          <a:lstStyle/>
          <a:p>
            <a:r>
              <a:rPr lang="en-US" dirty="0"/>
              <a:t>Summary</a:t>
            </a:r>
          </a:p>
        </p:txBody>
      </p:sp>
      <p:pic>
        <p:nvPicPr>
          <p:cNvPr id="16" name="Picture Placeholder 15" descr="Data Points Digital background">
            <a:extLst>
              <a:ext uri="{FF2B5EF4-FFF2-40B4-BE49-F238E27FC236}">
                <a16:creationId xmlns:a16="http://schemas.microsoft.com/office/drawing/2014/main" id="{361E9ADB-7377-4CF1-9AE4-AEFBDEBEEEEC}"/>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12192000" cy="3776472"/>
          </a:xfrm>
        </p:spPr>
      </p:pic>
      <p:sp>
        <p:nvSpPr>
          <p:cNvPr id="13" name="Content Placeholder 12">
            <a:extLst>
              <a:ext uri="{FF2B5EF4-FFF2-40B4-BE49-F238E27FC236}">
                <a16:creationId xmlns:a16="http://schemas.microsoft.com/office/drawing/2014/main" id="{C0287FEC-3826-4868-8D93-52429C6156F5}"/>
              </a:ext>
            </a:extLst>
          </p:cNvPr>
          <p:cNvSpPr>
            <a:spLocks noGrp="1"/>
          </p:cNvSpPr>
          <p:nvPr>
            <p:ph sz="quarter" idx="15"/>
          </p:nvPr>
        </p:nvSpPr>
        <p:spPr>
          <a:xfrm>
            <a:off x="5262411" y="4508500"/>
            <a:ext cx="6221412" cy="1563688"/>
          </a:xfrm>
        </p:spPr>
        <p:txBody>
          <a:bodyPr>
            <a:normAutofit lnSpcReduction="10000"/>
          </a:bodyPr>
          <a:lstStyle/>
          <a:p>
            <a:r>
              <a:rPr lang="en-GB" dirty="0"/>
              <a:t>Once we successfully complete the project, others can implement this approach to enhance the experience of home students with a diversity of learning needs or address better different cognitive abilities of everyone who comes to study with us</a:t>
            </a:r>
            <a:endParaRPr lang="en-US" dirty="0"/>
          </a:p>
        </p:txBody>
      </p:sp>
      <p:sp>
        <p:nvSpPr>
          <p:cNvPr id="4" name="Date Placeholder 3">
            <a:extLst>
              <a:ext uri="{FF2B5EF4-FFF2-40B4-BE49-F238E27FC236}">
                <a16:creationId xmlns:a16="http://schemas.microsoft.com/office/drawing/2014/main" id="{0C329F70-04F7-4C70-BCF8-D4371F54EF2F}"/>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06A3302E-502D-4151-81C9-5FD6AF9596D6}"/>
              </a:ext>
            </a:extLst>
          </p:cNvPr>
          <p:cNvSpPr>
            <a:spLocks noGrp="1"/>
          </p:cNvSpPr>
          <p:nvPr>
            <p:ph type="ftr" sz="quarter" idx="11"/>
          </p:nvPr>
        </p:nvSpPr>
        <p:spPr>
          <a:xfrm>
            <a:off x="3359150" y="6507212"/>
            <a:ext cx="6379210" cy="153888"/>
          </a:xfrm>
        </p:spPr>
        <p:txBody>
          <a:bodyPr/>
          <a:lstStyle/>
          <a:p>
            <a:r>
              <a:rPr lang="en-US" dirty="0"/>
              <a:t>Sample Footer Text</a:t>
            </a:r>
          </a:p>
        </p:txBody>
      </p:sp>
      <p:sp>
        <p:nvSpPr>
          <p:cNvPr id="6" name="Slide Number Placeholder 5">
            <a:extLst>
              <a:ext uri="{FF2B5EF4-FFF2-40B4-BE49-F238E27FC236}">
                <a16:creationId xmlns:a16="http://schemas.microsoft.com/office/drawing/2014/main" id="{9ED907F8-C614-4D59-A03F-BF9CD5E3570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12</a:t>
            </a:fld>
            <a:endParaRPr lang="en-US"/>
          </a:p>
        </p:txBody>
      </p:sp>
    </p:spTree>
    <p:extLst>
      <p:ext uri="{BB962C8B-B14F-4D97-AF65-F5344CB8AC3E}">
        <p14:creationId xmlns:p14="http://schemas.microsoft.com/office/powerpoint/2010/main" val="3521561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2986234"/>
          </a:xfrm>
        </p:spPr>
        <p:txBody>
          <a:bodyPr/>
          <a:lstStyle/>
          <a:p>
            <a:r>
              <a:rPr lang="en-US" dirty="0"/>
              <a:t>Thank You</a:t>
            </a:r>
          </a:p>
        </p:txBody>
      </p:sp>
      <p:pic>
        <p:nvPicPr>
          <p:cNvPr id="27" name="Picture Placeholder 26" descr="Data Points Digital background">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2880360"/>
          </a:xfrm>
        </p:spPr>
      </p:pic>
      <p:pic>
        <p:nvPicPr>
          <p:cNvPr id="33" name="Picture Placeholder 32" descr="Data Points Digital background">
            <a:extLst>
              <a:ext uri="{FF2B5EF4-FFF2-40B4-BE49-F238E27FC236}">
                <a16:creationId xmlns:a16="http://schemas.microsoft.com/office/drawing/2014/main" id="{48106962-23C6-4DFE-BB3A-E5FFF03F38CE}"/>
              </a:ext>
            </a:extLst>
          </p:cNvPr>
          <p:cNvPicPr>
            <a:picLocks noGrp="1" noChangeAspect="1"/>
          </p:cNvPicPr>
          <p:nvPr>
            <p:ph type="pic" sz="quarter" idx="16"/>
          </p:nvPr>
        </p:nvPicPr>
        <p:blipFill rotWithShape="1">
          <a:blip r:embed="rId3" cstate="screen">
            <a:extLst>
              <a:ext uri="{28A0092B-C50C-407E-A947-70E740481C1C}">
                <a14:useLocalDpi xmlns:a14="http://schemas.microsoft.com/office/drawing/2010/main" val="0"/>
              </a:ext>
            </a:extLst>
          </a:blip>
          <a:srcRect/>
          <a:stretch/>
        </p:blipFill>
        <p:spPr>
          <a:xfrm>
            <a:off x="6556248" y="3429000"/>
            <a:ext cx="5084064" cy="2880360"/>
          </a:xfrm>
        </p:spPr>
      </p:pic>
      <p:sp>
        <p:nvSpPr>
          <p:cNvPr id="4" name="Date Placeholder 3">
            <a:extLst>
              <a:ext uri="{FF2B5EF4-FFF2-40B4-BE49-F238E27FC236}">
                <a16:creationId xmlns:a16="http://schemas.microsoft.com/office/drawing/2014/main" id="{7823E305-6365-4345-8BD1-4A31C61D96CB}"/>
              </a:ext>
            </a:extLst>
          </p:cNvPr>
          <p:cNvSpPr>
            <a:spLocks noGrp="1"/>
          </p:cNvSpPr>
          <p:nvPr>
            <p:ph type="dt" sz="half" idx="10"/>
          </p:nvPr>
        </p:nvSpPr>
        <p:spPr>
          <a:xfrm>
            <a:off x="550863" y="6507212"/>
            <a:ext cx="2628900" cy="153888"/>
          </a:xfrm>
        </p:spPr>
        <p:txBody>
          <a:bodyPr/>
          <a:lstStyle/>
          <a:p>
            <a:r>
              <a:rPr lang="en-US"/>
              <a:t>Tuesday, February 2, 20XX</a:t>
            </a:r>
          </a:p>
        </p:txBody>
      </p:sp>
      <p:sp>
        <p:nvSpPr>
          <p:cNvPr id="5" name="Footer Placeholder 4">
            <a:extLst>
              <a:ext uri="{FF2B5EF4-FFF2-40B4-BE49-F238E27FC236}">
                <a16:creationId xmlns:a16="http://schemas.microsoft.com/office/drawing/2014/main" id="{0B37A3FF-ED32-4C4A-A21F-848A3BF6F896}"/>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13</a:t>
            </a:fld>
            <a:endParaRPr lang="en-US"/>
          </a:p>
        </p:txBody>
      </p:sp>
      <p:sp>
        <p:nvSpPr>
          <p:cNvPr id="3" name="Subtitle 2">
            <a:extLst>
              <a:ext uri="{FF2B5EF4-FFF2-40B4-BE49-F238E27FC236}">
                <a16:creationId xmlns:a16="http://schemas.microsoft.com/office/drawing/2014/main" id="{7507966E-FEBE-4283-8B23-14EF49B7738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4779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6426E-F6F6-4A7C-9181-8C3090996261}"/>
              </a:ext>
            </a:extLst>
          </p:cNvPr>
          <p:cNvSpPr>
            <a:spLocks noGrp="1"/>
          </p:cNvSpPr>
          <p:nvPr>
            <p:ph type="title"/>
          </p:nvPr>
        </p:nvSpPr>
        <p:spPr>
          <a:xfrm>
            <a:off x="550864" y="549275"/>
            <a:ext cx="3565524" cy="1997855"/>
          </a:xfrm>
        </p:spPr>
        <p:txBody>
          <a:bodyPr/>
          <a:lstStyle/>
          <a:p>
            <a:r>
              <a:rPr lang="en-US" dirty="0"/>
              <a:t>Agenda</a:t>
            </a:r>
          </a:p>
        </p:txBody>
      </p:sp>
      <p:sp>
        <p:nvSpPr>
          <p:cNvPr id="3" name="Content Placeholder 2">
            <a:extLst>
              <a:ext uri="{FF2B5EF4-FFF2-40B4-BE49-F238E27FC236}">
                <a16:creationId xmlns:a16="http://schemas.microsoft.com/office/drawing/2014/main" id="{D3B60D6F-4D0F-4D33-B2A7-159C8583FF00}"/>
              </a:ext>
            </a:extLst>
          </p:cNvPr>
          <p:cNvSpPr>
            <a:spLocks noGrp="1"/>
          </p:cNvSpPr>
          <p:nvPr>
            <p:ph idx="1"/>
          </p:nvPr>
        </p:nvSpPr>
        <p:spPr>
          <a:xfrm>
            <a:off x="550863" y="2677306"/>
            <a:ext cx="4528033" cy="3415519"/>
          </a:xfrm>
        </p:spPr>
        <p:txBody>
          <a:bodyPr/>
          <a:lstStyle/>
          <a:p>
            <a:r>
              <a:rPr lang="en-US" dirty="0"/>
              <a:t>Get to know each other</a:t>
            </a:r>
          </a:p>
          <a:p>
            <a:r>
              <a:rPr lang="en-US" dirty="0"/>
              <a:t>Present project aims, objectives and deliverables</a:t>
            </a:r>
          </a:p>
          <a:p>
            <a:r>
              <a:rPr lang="en-US" dirty="0"/>
              <a:t>Discuss evaluation and dissemination plan</a:t>
            </a:r>
          </a:p>
          <a:p>
            <a:r>
              <a:rPr lang="en-US" dirty="0"/>
              <a:t>Introduce the team and roles</a:t>
            </a:r>
          </a:p>
          <a:p>
            <a:r>
              <a:rPr lang="en-US" dirty="0"/>
              <a:t>Plan our work</a:t>
            </a:r>
          </a:p>
          <a:p>
            <a:r>
              <a:rPr lang="en-US" dirty="0"/>
              <a:t>Q&amp;A</a:t>
            </a:r>
          </a:p>
          <a:p>
            <a:endParaRPr lang="en-US" dirty="0"/>
          </a:p>
        </p:txBody>
      </p:sp>
      <p:pic>
        <p:nvPicPr>
          <p:cNvPr id="8" name="Picture Placeholder 7" descr="Digital Data">
            <a:extLst>
              <a:ext uri="{FF2B5EF4-FFF2-40B4-BE49-F238E27FC236}">
                <a16:creationId xmlns:a16="http://schemas.microsoft.com/office/drawing/2014/main" id="{06D2324F-3B7B-45EF-9584-C8EADD2C8C0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5208928" y="1596771"/>
            <a:ext cx="3448558" cy="3448558"/>
          </a:xfrm>
        </p:spPr>
      </p:pic>
      <p:pic>
        <p:nvPicPr>
          <p:cNvPr id="10" name="Picture Placeholder 9" descr="Data Points ">
            <a:extLst>
              <a:ext uri="{FF2B5EF4-FFF2-40B4-BE49-F238E27FC236}">
                <a16:creationId xmlns:a16="http://schemas.microsoft.com/office/drawing/2014/main" id="{71F862F9-0E8A-4DB9-8083-1C3AA6E5D77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8918575" y="596392"/>
            <a:ext cx="2263776" cy="2263776"/>
          </a:xfrm>
        </p:spPr>
      </p:pic>
      <p:pic>
        <p:nvPicPr>
          <p:cNvPr id="12" name="Picture Placeholder 11" descr="Data Background">
            <a:extLst>
              <a:ext uri="{FF2B5EF4-FFF2-40B4-BE49-F238E27FC236}">
                <a16:creationId xmlns:a16="http://schemas.microsoft.com/office/drawing/2014/main" id="{A63F39B9-0715-40B5-8ECB-9B983F99C69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val="0"/>
              </a:ext>
            </a:extLst>
          </a:blip>
          <a:srcRect/>
          <a:stretch/>
        </p:blipFill>
        <p:spPr>
          <a:xfrm>
            <a:off x="9091612" y="3324733"/>
            <a:ext cx="2936876" cy="2936876"/>
          </a:xfrm>
        </p:spPr>
      </p:pic>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a:lstStyle/>
          <a:p>
            <a:r>
              <a:rPr lang="en-US"/>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a:lstStyle/>
          <a:p>
            <a:r>
              <a:rPr lang="en-US" dirty="0"/>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2</a:t>
            </a:fld>
            <a:endParaRPr lang="en-US"/>
          </a:p>
        </p:txBody>
      </p:sp>
    </p:spTree>
    <p:extLst>
      <p:ext uri="{BB962C8B-B14F-4D97-AF65-F5344CB8AC3E}">
        <p14:creationId xmlns:p14="http://schemas.microsoft.com/office/powerpoint/2010/main" val="2313234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3418ADF-358F-4647-A511-FCFFEDA83429}"/>
              </a:ext>
            </a:extLst>
          </p:cNvPr>
          <p:cNvSpPr>
            <a:spLocks noGrp="1"/>
          </p:cNvSpPr>
          <p:nvPr>
            <p:ph type="title"/>
          </p:nvPr>
        </p:nvSpPr>
        <p:spPr>
          <a:xfrm>
            <a:off x="550863" y="4507200"/>
            <a:ext cx="4500562" cy="1562959"/>
          </a:xfrm>
        </p:spPr>
        <p:txBody>
          <a:bodyPr/>
          <a:lstStyle/>
          <a:p>
            <a:r>
              <a:rPr lang="en-US" dirty="0"/>
              <a:t>Introduction</a:t>
            </a:r>
          </a:p>
        </p:txBody>
      </p:sp>
      <p:pic>
        <p:nvPicPr>
          <p:cNvPr id="18" name="Picture Placeholder 17" descr="A group of people sitting at a table">
            <a:extLst>
              <a:ext uri="{FF2B5EF4-FFF2-40B4-BE49-F238E27FC236}">
                <a16:creationId xmlns:a16="http://schemas.microsoft.com/office/drawing/2014/main" id="{E2536017-F539-430C-A901-70AB81CA612A}"/>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t="42" b="42"/>
          <a:stretch/>
        </p:blipFill>
        <p:spPr>
          <a:xfrm>
            <a:off x="0" y="0"/>
            <a:ext cx="3054096" cy="3776472"/>
          </a:xfrm>
        </p:spPr>
      </p:pic>
      <p:pic>
        <p:nvPicPr>
          <p:cNvPr id="20" name="Picture Placeholder 19" descr="Data Points Digital background">
            <a:extLst>
              <a:ext uri="{FF2B5EF4-FFF2-40B4-BE49-F238E27FC236}">
                <a16:creationId xmlns:a16="http://schemas.microsoft.com/office/drawing/2014/main" id="{528A7D8D-1AB5-46C4-93FA-D92C2FD51692}"/>
              </a:ext>
            </a:extLst>
          </p:cNvPr>
          <p:cNvPicPr>
            <a:picLocks noGrp="1" noChangeAspect="1"/>
          </p:cNvPicPr>
          <p:nvPr>
            <p:ph type="pic" sz="quarter" idx="14"/>
          </p:nvPr>
        </p:nvPicPr>
        <p:blipFill rotWithShape="1">
          <a:blip r:embed="rId4" cstate="screen">
            <a:extLst>
              <a:ext uri="{28A0092B-C50C-407E-A947-70E740481C1C}">
                <a14:useLocalDpi xmlns:a14="http://schemas.microsoft.com/office/drawing/2010/main" val="0"/>
              </a:ext>
            </a:extLst>
          </a:blip>
          <a:srcRect t="42" b="42"/>
          <a:stretch/>
        </p:blipFill>
        <p:spPr>
          <a:xfrm>
            <a:off x="3054096" y="0"/>
            <a:ext cx="3054096" cy="3776472"/>
          </a:xfrm>
        </p:spPr>
      </p:pic>
      <p:pic>
        <p:nvPicPr>
          <p:cNvPr id="25" name="Picture Placeholder 24" descr="Digital Graph Screen">
            <a:extLst>
              <a:ext uri="{FF2B5EF4-FFF2-40B4-BE49-F238E27FC236}">
                <a16:creationId xmlns:a16="http://schemas.microsoft.com/office/drawing/2014/main" id="{B7353C46-ACC1-4078-85C2-26B57B0E58B7}"/>
              </a:ext>
            </a:extLst>
          </p:cNvPr>
          <p:cNvPicPr>
            <a:picLocks noGrp="1" noChangeAspect="1"/>
          </p:cNvPicPr>
          <p:nvPr>
            <p:ph type="pic" sz="quarter" idx="16"/>
          </p:nvPr>
        </p:nvPicPr>
        <p:blipFill rotWithShape="1">
          <a:blip r:embed="rId5" cstate="screen">
            <a:extLst>
              <a:ext uri="{28A0092B-C50C-407E-A947-70E740481C1C}">
                <a14:useLocalDpi xmlns:a14="http://schemas.microsoft.com/office/drawing/2010/main" val="0"/>
              </a:ext>
            </a:extLst>
          </a:blip>
          <a:srcRect t="42" b="42"/>
          <a:stretch/>
        </p:blipFill>
        <p:spPr>
          <a:xfrm>
            <a:off x="9137904" y="0"/>
            <a:ext cx="3054096" cy="3776472"/>
          </a:xfrm>
        </p:spPr>
      </p:pic>
      <p:sp>
        <p:nvSpPr>
          <p:cNvPr id="4" name="Date Placeholder 3">
            <a:extLst>
              <a:ext uri="{FF2B5EF4-FFF2-40B4-BE49-F238E27FC236}">
                <a16:creationId xmlns:a16="http://schemas.microsoft.com/office/drawing/2014/main" id="{0C329F70-04F7-4C70-BCF8-D4371F54EF2F}"/>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06A3302E-502D-4151-81C9-5FD6AF9596D6}"/>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9ED907F8-C614-4D59-A03F-BF9CD5E3570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3</a:t>
            </a:fld>
            <a:endParaRPr lang="en-US"/>
          </a:p>
        </p:txBody>
      </p:sp>
      <p:pic>
        <p:nvPicPr>
          <p:cNvPr id="23" name="Picture Placeholder 22" descr="A person drawing on a white board">
            <a:extLst>
              <a:ext uri="{FF2B5EF4-FFF2-40B4-BE49-F238E27FC236}">
                <a16:creationId xmlns:a16="http://schemas.microsoft.com/office/drawing/2014/main" id="{2B3C4F95-A0FA-45D9-BF43-1C398F65B891}"/>
              </a:ext>
            </a:extLst>
          </p:cNvPr>
          <p:cNvPicPr>
            <a:picLocks noGrp="1" noChangeAspect="1"/>
          </p:cNvPicPr>
          <p:nvPr>
            <p:ph type="pic" sz="quarter" idx="15"/>
          </p:nvPr>
        </p:nvPicPr>
        <p:blipFill rotWithShape="1">
          <a:blip r:embed="rId6" cstate="screen">
            <a:extLst>
              <a:ext uri="{28A0092B-C50C-407E-A947-70E740481C1C}">
                <a14:useLocalDpi xmlns:a14="http://schemas.microsoft.com/office/drawing/2010/main" val="0"/>
              </a:ext>
            </a:extLst>
          </a:blip>
          <a:srcRect t="42" b="42"/>
          <a:stretch/>
        </p:blipFill>
        <p:spPr>
          <a:xfrm>
            <a:off x="6083808" y="0"/>
            <a:ext cx="3054096" cy="3776472"/>
          </a:xfrm>
        </p:spPr>
      </p:pic>
      <p:sp>
        <p:nvSpPr>
          <p:cNvPr id="12" name="Content Placeholder 11">
            <a:extLst>
              <a:ext uri="{FF2B5EF4-FFF2-40B4-BE49-F238E27FC236}">
                <a16:creationId xmlns:a16="http://schemas.microsoft.com/office/drawing/2014/main" id="{E5127060-CDBF-435F-9009-A5451CCE305D}"/>
              </a:ext>
            </a:extLst>
          </p:cNvPr>
          <p:cNvSpPr>
            <a:spLocks noGrp="1"/>
          </p:cNvSpPr>
          <p:nvPr>
            <p:ph sz="quarter" idx="15"/>
          </p:nvPr>
        </p:nvSpPr>
        <p:spPr>
          <a:xfrm>
            <a:off x="5262563" y="4045226"/>
            <a:ext cx="6704150" cy="2703444"/>
          </a:xfrm>
          <a:noFill/>
        </p:spPr>
        <p:txBody>
          <a:bodyPr>
            <a:normAutofit fontScale="85000" lnSpcReduction="20000"/>
          </a:bodyPr>
          <a:lstStyle/>
          <a:p>
            <a:pPr marL="0" indent="0">
              <a:buNone/>
            </a:pPr>
            <a:r>
              <a:rPr lang="en-GB" dirty="0"/>
              <a:t>LEGO® Serious Play (LSP) has impacted learning since it’s introduction within an educational setting since the 1990s. LSP has been successfully used to promote creative thinking and problem-solving; foster reflection, empathy and self-efficacy and develop shared understanding and goals. The aim of the study is to expand on existing research in playful approaches and building students' confidence via imaginative, multisensory learning. As a team we have experience in delivering session to variety and diverse audience, conduction the research and running projects using creative methods including LSP. Through this project we expect to shape sustainability teaching frameworks which will improve the learning and teaching experience of our stakeholders; students and staff. </a:t>
            </a:r>
            <a:endParaRPr lang="en-US" dirty="0"/>
          </a:p>
        </p:txBody>
      </p:sp>
    </p:spTree>
    <p:extLst>
      <p:ext uri="{BB962C8B-B14F-4D97-AF65-F5344CB8AC3E}">
        <p14:creationId xmlns:p14="http://schemas.microsoft.com/office/powerpoint/2010/main" val="215888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6" name="Ov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0" name="Grou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Freef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Ov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4" name="Ov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46" name="Rectangle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Placeholder 7" descr="Data Points Digital background">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48" name="Rectangle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4">
            <a:extLst>
              <a:ext uri="{FF2B5EF4-FFF2-40B4-BE49-F238E27FC236}">
                <a16:creationId xmlns:a16="http://schemas.microsoft.com/office/drawing/2014/main" id="{40F1DF5B-353A-4270-8C10-6A1509441174}"/>
              </a:ext>
            </a:extLst>
          </p:cNvPr>
          <p:cNvSpPr>
            <a:spLocks noGrp="1"/>
          </p:cNvSpPr>
          <p:nvPr>
            <p:ph type="ctrTitle"/>
          </p:nvPr>
        </p:nvSpPr>
        <p:spPr>
          <a:xfrm>
            <a:off x="550863" y="549275"/>
            <a:ext cx="10541207" cy="928825"/>
          </a:xfrm>
        </p:spPr>
        <p:txBody>
          <a:bodyPr vert="horz" wrap="square" lIns="0" tIns="0" rIns="0" bIns="0" rtlCol="0" anchor="b" anchorCtr="0">
            <a:normAutofit fontScale="90000"/>
          </a:bodyPr>
          <a:lstStyle/>
          <a:p>
            <a:pPr>
              <a:lnSpc>
                <a:spcPct val="100000"/>
              </a:lnSpc>
            </a:pPr>
            <a:r>
              <a:rPr lang="en-GB" dirty="0"/>
              <a:t>Intended benefit and impact </a:t>
            </a:r>
            <a:endParaRPr lang="en-US" sz="6400" kern="1200" dirty="0">
              <a:solidFill>
                <a:schemeClr val="tx1"/>
              </a:solidFill>
              <a:latin typeface="+mj-lt"/>
              <a:ea typeface="+mj-ea"/>
              <a:cs typeface="+mj-cs"/>
            </a:endParaRPr>
          </a:p>
        </p:txBody>
      </p:sp>
      <p:sp>
        <p:nvSpPr>
          <p:cNvPr id="16" name="Subtitle 15">
            <a:extLst>
              <a:ext uri="{FF2B5EF4-FFF2-40B4-BE49-F238E27FC236}">
                <a16:creationId xmlns:a16="http://schemas.microsoft.com/office/drawing/2014/main" id="{4BDCF583-1D5D-4235-97C2-39272B80A0B1}"/>
              </a:ext>
            </a:extLst>
          </p:cNvPr>
          <p:cNvSpPr>
            <a:spLocks noGrp="1"/>
          </p:cNvSpPr>
          <p:nvPr>
            <p:ph type="subTitle" idx="1"/>
          </p:nvPr>
        </p:nvSpPr>
        <p:spPr>
          <a:xfrm>
            <a:off x="550863" y="1725030"/>
            <a:ext cx="10827182" cy="4367796"/>
          </a:xfrm>
        </p:spPr>
        <p:txBody>
          <a:bodyPr vert="horz" wrap="square" lIns="0" tIns="0" rIns="0" bIns="0" rtlCol="0">
            <a:normAutofit lnSpcReduction="10000"/>
          </a:bodyPr>
          <a:lstStyle/>
          <a:p>
            <a:pPr marL="0" indent="0">
              <a:buNone/>
            </a:pPr>
            <a:r>
              <a:rPr lang="en-GB" dirty="0"/>
              <a:t>Through this project, we would like to explore the possibility of building in Universal Design for Learning (or as it is called at UoN inclusivity by design) into the curriculum and make use of promoted by NTRM network non-traditional research methods. Our focus is on creating synergy between research capacities and teaching.</a:t>
            </a:r>
          </a:p>
          <a:p>
            <a:pPr marL="0" indent="0">
              <a:buNone/>
            </a:pPr>
            <a:r>
              <a:rPr lang="en-GB" dirty="0"/>
              <a:t>In particular, we plan to concentrate on our PG students’ research capabilities such as critical aspects of project management and leadership styles. Therefore, we plan to take advantage of Lego Serious Play’s® inclusive and democratic character to help our students learn how to share, discuss, and synthesise their ideas as it takes place in design thinking style research. Using Lego® bricks, as cognitive artifacts (or mediators) to collect their data, students may, literally, give their thoughts colour and shape which will make it easier to see them and ask questions around them. </a:t>
            </a:r>
          </a:p>
        </p:txBody>
      </p:sp>
      <p:sp>
        <p:nvSpPr>
          <p:cNvPr id="2" name="Date Placeholder 1">
            <a:extLst>
              <a:ext uri="{FF2B5EF4-FFF2-40B4-BE49-F238E27FC236}">
                <a16:creationId xmlns:a16="http://schemas.microsoft.com/office/drawing/2014/main" id="{2910D835-B454-4270-BB35-86A187307E6F}"/>
              </a:ext>
            </a:extLst>
          </p:cNvPr>
          <p:cNvSpPr>
            <a:spLocks noGrp="1"/>
          </p:cNvSpPr>
          <p:nvPr>
            <p:ph type="dt" sz="half" idx="10"/>
          </p:nvPr>
        </p:nvSpPr>
        <p:spPr/>
        <p:txBody>
          <a:bodyPr/>
          <a:lstStyle/>
          <a:p>
            <a:r>
              <a:rPr lang="en-US"/>
              <a:t>Tuesday, February 2, 20XX</a:t>
            </a:r>
          </a:p>
        </p:txBody>
      </p:sp>
      <p:sp>
        <p:nvSpPr>
          <p:cNvPr id="3" name="Footer Placeholder 2">
            <a:extLst>
              <a:ext uri="{FF2B5EF4-FFF2-40B4-BE49-F238E27FC236}">
                <a16:creationId xmlns:a16="http://schemas.microsoft.com/office/drawing/2014/main" id="{7F7F653B-90B5-4F47-A33F-93DCB2EF68C2}"/>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a:lstStyle/>
          <a:p>
            <a:fld id="{DBA1B0FB-D917-4C8C-928F-313BD683BF39}" type="slidenum">
              <a:rPr lang="en-US" smtClean="0"/>
              <a:t>4</a:t>
            </a:fld>
            <a:endParaRPr lang="en-US"/>
          </a:p>
        </p:txBody>
      </p:sp>
    </p:spTree>
    <p:extLst>
      <p:ext uri="{BB962C8B-B14F-4D97-AF65-F5344CB8AC3E}">
        <p14:creationId xmlns:p14="http://schemas.microsoft.com/office/powerpoint/2010/main" val="560021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475EC8-9EE4-49F4-BE14-867B41507B8E}"/>
              </a:ext>
            </a:extLst>
          </p:cNvPr>
          <p:cNvSpPr>
            <a:spLocks noGrp="1"/>
          </p:cNvSpPr>
          <p:nvPr>
            <p:ph type="title"/>
          </p:nvPr>
        </p:nvSpPr>
        <p:spPr/>
        <p:txBody>
          <a:bodyPr/>
          <a:lstStyle/>
          <a:p>
            <a:r>
              <a:rPr lang="en-GB" dirty="0"/>
              <a:t>Project aims &amp; objectives</a:t>
            </a:r>
          </a:p>
        </p:txBody>
      </p:sp>
      <p:sp>
        <p:nvSpPr>
          <p:cNvPr id="11" name="Text Placeholder 10">
            <a:extLst>
              <a:ext uri="{FF2B5EF4-FFF2-40B4-BE49-F238E27FC236}">
                <a16:creationId xmlns:a16="http://schemas.microsoft.com/office/drawing/2014/main" id="{BA1C0481-BA57-4255-999C-D427BAEB6CE2}"/>
              </a:ext>
            </a:extLst>
          </p:cNvPr>
          <p:cNvSpPr>
            <a:spLocks noGrp="1"/>
          </p:cNvSpPr>
          <p:nvPr>
            <p:ph type="body" idx="1"/>
          </p:nvPr>
        </p:nvSpPr>
        <p:spPr/>
        <p:txBody>
          <a:bodyPr/>
          <a:lstStyle/>
          <a:p>
            <a:r>
              <a:rPr lang="en-GB" dirty="0"/>
              <a:t>Aims</a:t>
            </a:r>
          </a:p>
        </p:txBody>
      </p:sp>
      <p:sp>
        <p:nvSpPr>
          <p:cNvPr id="9" name="Content Placeholder 8">
            <a:extLst>
              <a:ext uri="{FF2B5EF4-FFF2-40B4-BE49-F238E27FC236}">
                <a16:creationId xmlns:a16="http://schemas.microsoft.com/office/drawing/2014/main" id="{63F34D95-793F-4FDD-ABF2-8C9E4CA5BBA5}"/>
              </a:ext>
            </a:extLst>
          </p:cNvPr>
          <p:cNvSpPr>
            <a:spLocks noGrp="1"/>
          </p:cNvSpPr>
          <p:nvPr>
            <p:ph sz="half" idx="2"/>
          </p:nvPr>
        </p:nvSpPr>
        <p:spPr>
          <a:xfrm>
            <a:off x="550863" y="2427370"/>
            <a:ext cx="5429114" cy="3881355"/>
          </a:xfrm>
        </p:spPr>
        <p:txBody>
          <a:bodyPr/>
          <a:lstStyle/>
          <a:p>
            <a:pPr>
              <a:spcBef>
                <a:spcPts val="300"/>
              </a:spcBef>
              <a:spcAft>
                <a:spcPts val="300"/>
              </a:spcAft>
              <a:buFontTx/>
              <a:buChar char="-"/>
            </a:pPr>
            <a:r>
              <a:rPr lang="en-GB" sz="1800" dirty="0"/>
              <a:t>To enhance students’ educational experience</a:t>
            </a:r>
          </a:p>
          <a:p>
            <a:pPr>
              <a:spcBef>
                <a:spcPts val="300"/>
              </a:spcBef>
              <a:spcAft>
                <a:spcPts val="300"/>
              </a:spcAft>
              <a:buFontTx/>
              <a:buChar char="-"/>
            </a:pPr>
            <a:r>
              <a:rPr lang="en-GB" sz="1800" dirty="0"/>
              <a:t>To introduce participatory research methods with the use of Lego as a data collection tool</a:t>
            </a:r>
          </a:p>
          <a:p>
            <a:pPr>
              <a:spcBef>
                <a:spcPts val="300"/>
              </a:spcBef>
              <a:spcAft>
                <a:spcPts val="300"/>
              </a:spcAft>
              <a:buFontTx/>
              <a:buChar char="-"/>
            </a:pPr>
            <a:r>
              <a:rPr lang="en-GB" sz="1800" dirty="0"/>
              <a:t>To contribute to the university's Changemaker mission by expanding on existing research avenues through developments in pedagogic theory and practice</a:t>
            </a:r>
          </a:p>
          <a:p>
            <a:pPr>
              <a:spcBef>
                <a:spcPts val="300"/>
              </a:spcBef>
              <a:spcAft>
                <a:spcPts val="300"/>
              </a:spcAft>
              <a:buFontTx/>
              <a:buChar char="-"/>
            </a:pPr>
            <a:r>
              <a:rPr lang="en-GB" sz="1800" dirty="0"/>
              <a:t>To further increase the profile of the University of Northampton (UoN) as a university supporting the diversity of learning needs</a:t>
            </a:r>
          </a:p>
          <a:p>
            <a:pPr>
              <a:spcBef>
                <a:spcPts val="300"/>
              </a:spcBef>
              <a:spcAft>
                <a:spcPts val="300"/>
              </a:spcAft>
              <a:buFontTx/>
              <a:buChar char="-"/>
            </a:pPr>
            <a:r>
              <a:rPr lang="en-GB" sz="1800" dirty="0"/>
              <a:t>To build departmental KTP capability through engaging with businesses at local and national levels</a:t>
            </a:r>
          </a:p>
        </p:txBody>
      </p:sp>
      <p:sp>
        <p:nvSpPr>
          <p:cNvPr id="12" name="Text Placeholder 11">
            <a:extLst>
              <a:ext uri="{FF2B5EF4-FFF2-40B4-BE49-F238E27FC236}">
                <a16:creationId xmlns:a16="http://schemas.microsoft.com/office/drawing/2014/main" id="{5CFE3DDB-354C-46A6-ACC3-090299B31143}"/>
              </a:ext>
            </a:extLst>
          </p:cNvPr>
          <p:cNvSpPr>
            <a:spLocks noGrp="1"/>
          </p:cNvSpPr>
          <p:nvPr>
            <p:ph type="body" sz="quarter" idx="3"/>
          </p:nvPr>
        </p:nvSpPr>
        <p:spPr/>
        <p:txBody>
          <a:bodyPr/>
          <a:lstStyle/>
          <a:p>
            <a:r>
              <a:rPr lang="en-GB" dirty="0"/>
              <a:t>Objectives</a:t>
            </a:r>
          </a:p>
        </p:txBody>
      </p:sp>
      <p:sp>
        <p:nvSpPr>
          <p:cNvPr id="13" name="Content Placeholder 12">
            <a:extLst>
              <a:ext uri="{FF2B5EF4-FFF2-40B4-BE49-F238E27FC236}">
                <a16:creationId xmlns:a16="http://schemas.microsoft.com/office/drawing/2014/main" id="{31C2B66C-BBAB-4F6D-8695-EC22E563C1EC}"/>
              </a:ext>
            </a:extLst>
          </p:cNvPr>
          <p:cNvSpPr>
            <a:spLocks noGrp="1"/>
          </p:cNvSpPr>
          <p:nvPr>
            <p:ph sz="quarter" idx="4"/>
          </p:nvPr>
        </p:nvSpPr>
        <p:spPr/>
        <p:txBody>
          <a:bodyPr/>
          <a:lstStyle/>
          <a:p>
            <a:pPr>
              <a:spcBef>
                <a:spcPts val="300"/>
              </a:spcBef>
              <a:spcAft>
                <a:spcPts val="300"/>
              </a:spcAft>
              <a:buFontTx/>
              <a:buChar char="-"/>
            </a:pPr>
            <a:r>
              <a:rPr lang="en-GB" sz="1800" dirty="0"/>
              <a:t>To diversify current approaches to research by addressing different learning styles and nerds</a:t>
            </a:r>
          </a:p>
          <a:p>
            <a:pPr>
              <a:spcBef>
                <a:spcPts val="300"/>
              </a:spcBef>
              <a:spcAft>
                <a:spcPts val="300"/>
              </a:spcAft>
              <a:buFontTx/>
              <a:buChar char="-"/>
            </a:pPr>
            <a:r>
              <a:rPr lang="en-GB" sz="1800" dirty="0"/>
              <a:t>To implement the systematic introduction of playful learning into the university curriculum</a:t>
            </a:r>
          </a:p>
          <a:p>
            <a:pPr>
              <a:spcBef>
                <a:spcPts val="300"/>
              </a:spcBef>
              <a:spcAft>
                <a:spcPts val="300"/>
              </a:spcAft>
              <a:buFontTx/>
              <a:buChar char="-"/>
            </a:pPr>
            <a:r>
              <a:rPr lang="en-GB" sz="1800" dirty="0"/>
              <a:t>To develop an approach to bridge the gender gap in the STEM fields and to increase active participation by other minority groups that currently are under-represented</a:t>
            </a:r>
          </a:p>
          <a:p>
            <a:endParaRPr lang="en-GB" dirty="0"/>
          </a:p>
        </p:txBody>
      </p:sp>
      <p:sp>
        <p:nvSpPr>
          <p:cNvPr id="3" name="Date Placeholder 2">
            <a:extLst>
              <a:ext uri="{FF2B5EF4-FFF2-40B4-BE49-F238E27FC236}">
                <a16:creationId xmlns:a16="http://schemas.microsoft.com/office/drawing/2014/main" id="{88904C4D-D89F-48F5-8A4C-DFDBB82D03F1}"/>
              </a:ext>
            </a:extLst>
          </p:cNvPr>
          <p:cNvSpPr>
            <a:spLocks noGrp="1"/>
          </p:cNvSpPr>
          <p:nvPr>
            <p:ph type="dt" sz="half" idx="10"/>
          </p:nvPr>
        </p:nvSpPr>
        <p:spPr/>
        <p:txBody>
          <a:bodyPr/>
          <a:lstStyle/>
          <a:p>
            <a:r>
              <a:rPr lang="en-US"/>
              <a:t>Tuesday, February 2, 20XX</a:t>
            </a:r>
          </a:p>
        </p:txBody>
      </p:sp>
      <p:sp>
        <p:nvSpPr>
          <p:cNvPr id="4" name="Footer Placeholder 3">
            <a:extLst>
              <a:ext uri="{FF2B5EF4-FFF2-40B4-BE49-F238E27FC236}">
                <a16:creationId xmlns:a16="http://schemas.microsoft.com/office/drawing/2014/main" id="{81087501-68A5-4AC5-A43C-BDC77982B6D8}"/>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DC53198F-42D0-4402-9947-94C819B91AC5}"/>
              </a:ext>
            </a:extLst>
          </p:cNvPr>
          <p:cNvSpPr>
            <a:spLocks noGrp="1"/>
          </p:cNvSpPr>
          <p:nvPr>
            <p:ph type="sldNum" sz="quarter" idx="12"/>
          </p:nvPr>
        </p:nvSpPr>
        <p:spPr/>
        <p:txBody>
          <a:bodyPr/>
          <a:lstStyle/>
          <a:p>
            <a:fld id="{DBA1B0FB-D917-4C8C-928F-313BD683BF39}" type="slidenum">
              <a:rPr lang="en-US" smtClean="0"/>
              <a:t>5</a:t>
            </a:fld>
            <a:endParaRPr lang="en-US"/>
          </a:p>
        </p:txBody>
      </p:sp>
    </p:spTree>
    <p:extLst>
      <p:ext uri="{BB962C8B-B14F-4D97-AF65-F5344CB8AC3E}">
        <p14:creationId xmlns:p14="http://schemas.microsoft.com/office/powerpoint/2010/main" val="3075241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475EC8-9EE4-49F4-BE14-867B41507B8E}"/>
              </a:ext>
            </a:extLst>
          </p:cNvPr>
          <p:cNvSpPr>
            <a:spLocks noGrp="1"/>
          </p:cNvSpPr>
          <p:nvPr>
            <p:ph type="title"/>
          </p:nvPr>
        </p:nvSpPr>
        <p:spPr/>
        <p:txBody>
          <a:bodyPr/>
          <a:lstStyle/>
          <a:p>
            <a:r>
              <a:rPr lang="en-GB"/>
              <a:t>Project outputs and deliverables  </a:t>
            </a:r>
            <a:endParaRPr lang="en-GB" dirty="0"/>
          </a:p>
        </p:txBody>
      </p:sp>
      <p:sp>
        <p:nvSpPr>
          <p:cNvPr id="9" name="Content Placeholder 8">
            <a:extLst>
              <a:ext uri="{FF2B5EF4-FFF2-40B4-BE49-F238E27FC236}">
                <a16:creationId xmlns:a16="http://schemas.microsoft.com/office/drawing/2014/main" id="{63F34D95-793F-4FDD-ABF2-8C9E4CA5BBA5}"/>
              </a:ext>
            </a:extLst>
          </p:cNvPr>
          <p:cNvSpPr>
            <a:spLocks noGrp="1"/>
          </p:cNvSpPr>
          <p:nvPr>
            <p:ph idx="1"/>
          </p:nvPr>
        </p:nvSpPr>
        <p:spPr>
          <a:xfrm>
            <a:off x="550862" y="1750060"/>
            <a:ext cx="11090275" cy="4342765"/>
          </a:xfrm>
        </p:spPr>
        <p:txBody>
          <a:bodyPr/>
          <a:lstStyle/>
          <a:p>
            <a:pPr marL="0" indent="0">
              <a:buNone/>
            </a:pPr>
            <a:r>
              <a:rPr lang="en-GB" sz="2400" dirty="0"/>
              <a:t>The output of this project is going to be a new teaching process mapped and formalised with the use of the Business Process Model and Notation (BPMN, business process modelling standard).  As a result of this process, our students will be not only able confidently use needed by change agents and changemakers' participatory research methods but also build on their reflective and critical thinking abilities - skills demanded by the current job market (Rios et al., 2020).</a:t>
            </a:r>
          </a:p>
          <a:p>
            <a:pPr marL="0" indent="0">
              <a:buNone/>
            </a:pPr>
            <a:r>
              <a:rPr lang="en-GB" sz="2400" dirty="0"/>
              <a:t>Rios, J.A., Ling, G., Pugh, R., Becker, D. and Bacall, A., (2020). Identifying critical 21st-century skills for workplace success: A content analysis of job advertisements. Educational Researcher, 49(2), pp.80-89</a:t>
            </a:r>
          </a:p>
          <a:p>
            <a:pPr marL="0" indent="0">
              <a:buNone/>
            </a:pPr>
            <a:endParaRPr lang="en-GB" sz="2400" dirty="0"/>
          </a:p>
        </p:txBody>
      </p:sp>
      <p:sp>
        <p:nvSpPr>
          <p:cNvPr id="3" name="Date Placeholder 2">
            <a:extLst>
              <a:ext uri="{FF2B5EF4-FFF2-40B4-BE49-F238E27FC236}">
                <a16:creationId xmlns:a16="http://schemas.microsoft.com/office/drawing/2014/main" id="{88904C4D-D89F-48F5-8A4C-DFDBB82D03F1}"/>
              </a:ext>
            </a:extLst>
          </p:cNvPr>
          <p:cNvSpPr>
            <a:spLocks noGrp="1"/>
          </p:cNvSpPr>
          <p:nvPr>
            <p:ph type="dt" sz="half" idx="10"/>
          </p:nvPr>
        </p:nvSpPr>
        <p:spPr/>
        <p:txBody>
          <a:bodyPr/>
          <a:lstStyle/>
          <a:p>
            <a:r>
              <a:rPr lang="en-US"/>
              <a:t>Tuesday, February 2, 20XX</a:t>
            </a:r>
          </a:p>
        </p:txBody>
      </p:sp>
      <p:sp>
        <p:nvSpPr>
          <p:cNvPr id="4" name="Footer Placeholder 3">
            <a:extLst>
              <a:ext uri="{FF2B5EF4-FFF2-40B4-BE49-F238E27FC236}">
                <a16:creationId xmlns:a16="http://schemas.microsoft.com/office/drawing/2014/main" id="{81087501-68A5-4AC5-A43C-BDC77982B6D8}"/>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DC53198F-42D0-4402-9947-94C819B91AC5}"/>
              </a:ext>
            </a:extLst>
          </p:cNvPr>
          <p:cNvSpPr>
            <a:spLocks noGrp="1"/>
          </p:cNvSpPr>
          <p:nvPr>
            <p:ph type="sldNum" sz="quarter" idx="12"/>
          </p:nvPr>
        </p:nvSpPr>
        <p:spPr/>
        <p:txBody>
          <a:bodyPr/>
          <a:lstStyle/>
          <a:p>
            <a:fld id="{DBA1B0FB-D917-4C8C-928F-313BD683BF39}" type="slidenum">
              <a:rPr lang="en-US" smtClean="0"/>
              <a:t>6</a:t>
            </a:fld>
            <a:endParaRPr lang="en-US"/>
          </a:p>
        </p:txBody>
      </p:sp>
    </p:spTree>
    <p:extLst>
      <p:ext uri="{BB962C8B-B14F-4D97-AF65-F5344CB8AC3E}">
        <p14:creationId xmlns:p14="http://schemas.microsoft.com/office/powerpoint/2010/main" val="693857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4" name="Group 13">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998" y="5334748"/>
            <a:ext cx="678135" cy="990000"/>
            <a:chOff x="10490969" y="1448827"/>
            <a:chExt cx="678135" cy="990000"/>
          </a:xfrm>
        </p:grpSpPr>
        <p:sp>
          <p:nvSpPr>
            <p:cNvPr id="25" name="Freeform: Shape 14">
              <a:extLst>
                <a:ext uri="{FF2B5EF4-FFF2-40B4-BE49-F238E27FC236}">
                  <a16:creationId xmlns:a16="http://schemas.microsoft.com/office/drawing/2014/main" id="{02ECB475-568C-47AC-B16D-2E202DEB2D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Oval 15">
              <a:extLst>
                <a:ext uri="{FF2B5EF4-FFF2-40B4-BE49-F238E27FC236}">
                  <a16:creationId xmlns:a16="http://schemas.microsoft.com/office/drawing/2014/main" id="{080D8764-525A-441E-B58F-068E82F09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Oval 16">
              <a:extLst>
                <a:ext uri="{FF2B5EF4-FFF2-40B4-BE49-F238E27FC236}">
                  <a16:creationId xmlns:a16="http://schemas.microsoft.com/office/drawing/2014/main" id="{11196109-6F2B-4738-B2FC-2CCC753AA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Freeform: Shape 17">
              <a:extLst>
                <a:ext uri="{FF2B5EF4-FFF2-40B4-BE49-F238E27FC236}">
                  <a16:creationId xmlns:a16="http://schemas.microsoft.com/office/drawing/2014/main" id="{F7E468C2-69B8-470B-85E3-801A3CB1D7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useBgFill="1">
        <p:nvSpPr>
          <p:cNvPr id="29" name="Rectangle 19">
            <a:extLst>
              <a:ext uri="{FF2B5EF4-FFF2-40B4-BE49-F238E27FC236}">
                <a16:creationId xmlns:a16="http://schemas.microsoft.com/office/drawing/2014/main" id="{60B7752B-728D-4CA3-8923-C4F7F7702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0C61F7-DCE8-4DAF-828B-5A1E9F1844FE}"/>
              </a:ext>
            </a:extLst>
          </p:cNvPr>
          <p:cNvSpPr>
            <a:spLocks noGrp="1"/>
          </p:cNvSpPr>
          <p:nvPr>
            <p:ph type="title"/>
          </p:nvPr>
        </p:nvSpPr>
        <p:spPr>
          <a:xfrm>
            <a:off x="550863" y="549275"/>
            <a:ext cx="3565525" cy="5543549"/>
          </a:xfrm>
        </p:spPr>
        <p:txBody>
          <a:bodyPr vert="horz" wrap="square" lIns="0" tIns="0" rIns="0" bIns="0" rtlCol="0" anchor="ctr" anchorCtr="0">
            <a:normAutofit/>
          </a:bodyPr>
          <a:lstStyle/>
          <a:p>
            <a:pPr>
              <a:lnSpc>
                <a:spcPct val="100000"/>
              </a:lnSpc>
            </a:pPr>
            <a:r>
              <a:rPr lang="en-US" sz="4400"/>
              <a:t>Dissemination Plan </a:t>
            </a:r>
          </a:p>
        </p:txBody>
      </p:sp>
      <p:sp>
        <p:nvSpPr>
          <p:cNvPr id="30" name="Rectangle 21">
            <a:extLst>
              <a:ext uri="{FF2B5EF4-FFF2-40B4-BE49-F238E27FC236}">
                <a16:creationId xmlns:a16="http://schemas.microsoft.com/office/drawing/2014/main" id="{429899A3-416E-4DB5-846D-023526052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0899" y="0"/>
            <a:ext cx="7641102" cy="6858000"/>
          </a:xfrm>
          <a:prstGeom prst="rect">
            <a:avLst/>
          </a:prstGeom>
          <a:solidFill>
            <a:schemeClr val="bg2">
              <a:lumMod val="10000"/>
              <a:lumOff val="90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183135CA-E01C-446C-AC89-31ABCE62BFF7}"/>
              </a:ext>
            </a:extLst>
          </p:cNvPr>
          <p:cNvSpPr>
            <a:spLocks noGrp="1"/>
          </p:cNvSpPr>
          <p:nvPr>
            <p:ph type="dt" sz="half" idx="10"/>
          </p:nvPr>
        </p:nvSpPr>
        <p:spPr>
          <a:xfrm>
            <a:off x="550863" y="6507212"/>
            <a:ext cx="2628900" cy="153888"/>
          </a:xfrm>
        </p:spPr>
        <p:txBody>
          <a:bodyPr vert="horz" wrap="square" lIns="0" tIns="0" rIns="0" bIns="0" rtlCol="0" anchor="ctr">
            <a:normAutofit/>
          </a:bodyPr>
          <a:lstStyle/>
          <a:p>
            <a:pPr>
              <a:spcAft>
                <a:spcPts val="600"/>
              </a:spcAft>
            </a:pPr>
            <a:r>
              <a:rPr lang="en-US">
                <a:solidFill>
                  <a:schemeClr val="tx1">
                    <a:alpha val="80000"/>
                  </a:schemeClr>
                </a:solidFill>
              </a:rPr>
              <a:t>Tuesday, February 2, 20XX</a:t>
            </a:r>
          </a:p>
        </p:txBody>
      </p:sp>
      <p:sp>
        <p:nvSpPr>
          <p:cNvPr id="6" name="Footer Placeholder 5">
            <a:extLst>
              <a:ext uri="{FF2B5EF4-FFF2-40B4-BE49-F238E27FC236}">
                <a16:creationId xmlns:a16="http://schemas.microsoft.com/office/drawing/2014/main" id="{D8964409-6A2A-4693-907C-6AB2109C42AA}"/>
              </a:ext>
            </a:extLst>
          </p:cNvPr>
          <p:cNvSpPr>
            <a:spLocks noGrp="1"/>
          </p:cNvSpPr>
          <p:nvPr>
            <p:ph type="ftr" sz="quarter" idx="11"/>
          </p:nvPr>
        </p:nvSpPr>
        <p:spPr>
          <a:xfrm>
            <a:off x="3359150" y="6507212"/>
            <a:ext cx="6379210" cy="153888"/>
          </a:xfrm>
        </p:spPr>
        <p:txBody>
          <a:bodyPr vert="horz" wrap="square" lIns="0" tIns="0" rIns="0" bIns="0" rtlCol="0" anchor="ctr">
            <a:normAutofit/>
          </a:bodyPr>
          <a:lstStyle/>
          <a:p>
            <a:pPr>
              <a:spcAft>
                <a:spcPts val="600"/>
              </a:spcAft>
            </a:pPr>
            <a:r>
              <a:rPr lang="en-US" kern="1200">
                <a:solidFill>
                  <a:schemeClr val="tx1">
                    <a:alpha val="80000"/>
                  </a:schemeClr>
                </a:solidFill>
                <a:latin typeface="+mn-lt"/>
                <a:ea typeface="+mn-ea"/>
                <a:cs typeface="+mn-cs"/>
              </a:rPr>
              <a:t>Sample Footer Text</a:t>
            </a:r>
          </a:p>
        </p:txBody>
      </p:sp>
      <p:sp>
        <p:nvSpPr>
          <p:cNvPr id="7" name="Slide Number Placeholder 6">
            <a:extLst>
              <a:ext uri="{FF2B5EF4-FFF2-40B4-BE49-F238E27FC236}">
                <a16:creationId xmlns:a16="http://schemas.microsoft.com/office/drawing/2014/main" id="{A257D89F-F8B7-48DE-9AB0-513BD1D7E388}"/>
              </a:ext>
            </a:extLst>
          </p:cNvPr>
          <p:cNvSpPr>
            <a:spLocks noGrp="1"/>
          </p:cNvSpPr>
          <p:nvPr>
            <p:ph type="sldNum" sz="quarter" idx="12"/>
          </p:nvPr>
        </p:nvSpPr>
        <p:spPr>
          <a:xfrm>
            <a:off x="9948863" y="6507212"/>
            <a:ext cx="1692274" cy="153888"/>
          </a:xfrm>
        </p:spPr>
        <p:txBody>
          <a:bodyPr vert="horz" wrap="square" lIns="0" tIns="0" rIns="0" bIns="0" rtlCol="0" anchor="ctr">
            <a:normAutofit/>
          </a:bodyPr>
          <a:lstStyle/>
          <a:p>
            <a:pPr>
              <a:spcAft>
                <a:spcPts val="600"/>
              </a:spcAft>
            </a:pPr>
            <a:fld id="{DBA1B0FB-D917-4C8C-928F-313BD683BF39}" type="slidenum">
              <a:rPr lang="en-US" smtClean="0">
                <a:solidFill>
                  <a:schemeClr val="tx1">
                    <a:alpha val="80000"/>
                  </a:schemeClr>
                </a:solidFill>
              </a:rPr>
              <a:pPr>
                <a:spcAft>
                  <a:spcPts val="600"/>
                </a:spcAft>
              </a:pPr>
              <a:t>7</a:t>
            </a:fld>
            <a:endParaRPr lang="en-US">
              <a:solidFill>
                <a:schemeClr val="tx1">
                  <a:alpha val="80000"/>
                </a:schemeClr>
              </a:solidFill>
            </a:endParaRPr>
          </a:p>
        </p:txBody>
      </p:sp>
      <p:graphicFrame>
        <p:nvGraphicFramePr>
          <p:cNvPr id="31" name="Content Placeholder 7">
            <a:extLst>
              <a:ext uri="{FF2B5EF4-FFF2-40B4-BE49-F238E27FC236}">
                <a16:creationId xmlns:a16="http://schemas.microsoft.com/office/drawing/2014/main" id="{AEF16314-37AB-12E8-314B-839604A60771}"/>
              </a:ext>
            </a:extLst>
          </p:cNvPr>
          <p:cNvGraphicFramePr>
            <a:graphicFrameLocks noGrp="1"/>
          </p:cNvGraphicFramePr>
          <p:nvPr>
            <p:ph sz="half" idx="2"/>
            <p:extLst>
              <p:ext uri="{D42A27DB-BD31-4B8C-83A1-F6EECF244321}">
                <p14:modId xmlns:p14="http://schemas.microsoft.com/office/powerpoint/2010/main" val="1797816917"/>
              </p:ext>
            </p:extLst>
          </p:nvPr>
        </p:nvGraphicFramePr>
        <p:xfrm>
          <a:off x="5267325" y="549275"/>
          <a:ext cx="6373814" cy="5759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9051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73832-EE5D-44DD-B2C9-632D3531565F}"/>
              </a:ext>
            </a:extLst>
          </p:cNvPr>
          <p:cNvSpPr>
            <a:spLocks noGrp="1"/>
          </p:cNvSpPr>
          <p:nvPr>
            <p:ph type="title"/>
          </p:nvPr>
        </p:nvSpPr>
        <p:spPr/>
        <p:txBody>
          <a:bodyPr/>
          <a:lstStyle/>
          <a:p>
            <a:r>
              <a:rPr lang="en-GB" dirty="0"/>
              <a:t>Evaluation</a:t>
            </a:r>
          </a:p>
        </p:txBody>
      </p:sp>
      <p:sp>
        <p:nvSpPr>
          <p:cNvPr id="3" name="Content Placeholder 2">
            <a:extLst>
              <a:ext uri="{FF2B5EF4-FFF2-40B4-BE49-F238E27FC236}">
                <a16:creationId xmlns:a16="http://schemas.microsoft.com/office/drawing/2014/main" id="{2AC484A2-DD71-40A8-A618-B196B1D77357}"/>
              </a:ext>
            </a:extLst>
          </p:cNvPr>
          <p:cNvSpPr>
            <a:spLocks noGrp="1"/>
          </p:cNvSpPr>
          <p:nvPr>
            <p:ph idx="1"/>
          </p:nvPr>
        </p:nvSpPr>
        <p:spPr>
          <a:xfrm>
            <a:off x="550863" y="2113199"/>
            <a:ext cx="11090274" cy="4394013"/>
          </a:xfrm>
        </p:spPr>
        <p:txBody>
          <a:bodyPr/>
          <a:lstStyle/>
          <a:p>
            <a:pPr marL="0" indent="0">
              <a:buNone/>
            </a:pPr>
            <a:r>
              <a:rPr lang="en-GB" sz="1800" dirty="0"/>
              <a:t>This research study will be evaluated through the successful achievement of the core objectives Even though we are going to ensure a diverse representation of students for both, the workshop, and data collection to avoid the deficit model, the feedback from the GEM students as the core stakeholders as well as staff and partners will also be imperative for the evaluation of this study. Feedback from other students will be also used.</a:t>
            </a:r>
          </a:p>
          <a:p>
            <a:pPr marL="0" indent="0">
              <a:buNone/>
            </a:pPr>
            <a:r>
              <a:rPr lang="en-GB" sz="1800" dirty="0"/>
              <a:t>The fundamental aspects of this study are to create an inclusive learning environment for GEM students and to ensure that there is equity and equality embedded within the learning and teaching curriculum. The findings of this study will also play a key influencing factor on addressing the current inequalities which are preventing GEM students from achieving their full potential. Furthermore, the study will be measured against the success of the stakeholder engagement with this method of learning and teaching in view of enhancing GEM student experiences in alignment to retention and engagement within the teaching environment. </a:t>
            </a:r>
          </a:p>
        </p:txBody>
      </p:sp>
      <p:sp>
        <p:nvSpPr>
          <p:cNvPr id="4" name="Date Placeholder 3">
            <a:extLst>
              <a:ext uri="{FF2B5EF4-FFF2-40B4-BE49-F238E27FC236}">
                <a16:creationId xmlns:a16="http://schemas.microsoft.com/office/drawing/2014/main" id="{C57C10BE-9E4E-4980-8AB5-8B6E7FE90EFF}"/>
              </a:ext>
            </a:extLst>
          </p:cNvPr>
          <p:cNvSpPr>
            <a:spLocks noGrp="1"/>
          </p:cNvSpPr>
          <p:nvPr>
            <p:ph type="dt" sz="half" idx="10"/>
          </p:nvPr>
        </p:nvSpPr>
        <p:spPr/>
        <p:txBody>
          <a:bodyPr/>
          <a:lstStyle/>
          <a:p>
            <a:r>
              <a:rPr lang="en-US"/>
              <a:t>Tuesday, February 2, 20XX</a:t>
            </a:r>
          </a:p>
        </p:txBody>
      </p:sp>
      <p:sp>
        <p:nvSpPr>
          <p:cNvPr id="5" name="Footer Placeholder 4">
            <a:extLst>
              <a:ext uri="{FF2B5EF4-FFF2-40B4-BE49-F238E27FC236}">
                <a16:creationId xmlns:a16="http://schemas.microsoft.com/office/drawing/2014/main" id="{A1C008FF-5CB3-4B8C-BBAB-BB3FFEEB5F1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F80EE13A-5ADF-4E8A-BC62-33E602B689D1}"/>
              </a:ext>
            </a:extLst>
          </p:cNvPr>
          <p:cNvSpPr>
            <a:spLocks noGrp="1"/>
          </p:cNvSpPr>
          <p:nvPr>
            <p:ph type="sldNum" sz="quarter" idx="12"/>
          </p:nvPr>
        </p:nvSpPr>
        <p:spPr/>
        <p:txBody>
          <a:bodyPr/>
          <a:lstStyle/>
          <a:p>
            <a:fld id="{DBA1B0FB-D917-4C8C-928F-313BD683BF39}" type="slidenum">
              <a:rPr lang="en-US" smtClean="0"/>
              <a:t>8</a:t>
            </a:fld>
            <a:endParaRPr lang="en-US"/>
          </a:p>
        </p:txBody>
      </p:sp>
    </p:spTree>
    <p:extLst>
      <p:ext uri="{BB962C8B-B14F-4D97-AF65-F5344CB8AC3E}">
        <p14:creationId xmlns:p14="http://schemas.microsoft.com/office/powerpoint/2010/main" val="3246185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2A30C0-1BC4-4764-9C0F-5D811CAB8312}"/>
              </a:ext>
            </a:extLst>
          </p:cNvPr>
          <p:cNvSpPr>
            <a:spLocks noGrp="1"/>
          </p:cNvSpPr>
          <p:nvPr>
            <p:ph type="ctrTitle"/>
          </p:nvPr>
        </p:nvSpPr>
        <p:spPr/>
        <p:txBody>
          <a:bodyPr/>
          <a:lstStyle/>
          <a:p>
            <a:r>
              <a:rPr lang="en-US" dirty="0"/>
              <a:t>Team</a:t>
            </a:r>
          </a:p>
        </p:txBody>
      </p:sp>
      <p:sp>
        <p:nvSpPr>
          <p:cNvPr id="43" name="Text Placeholder 42">
            <a:extLst>
              <a:ext uri="{FF2B5EF4-FFF2-40B4-BE49-F238E27FC236}">
                <a16:creationId xmlns:a16="http://schemas.microsoft.com/office/drawing/2014/main" id="{E4387CED-5FBE-4AFF-B64D-975B5574F16F}"/>
              </a:ext>
            </a:extLst>
          </p:cNvPr>
          <p:cNvSpPr>
            <a:spLocks noGrp="1"/>
          </p:cNvSpPr>
          <p:nvPr>
            <p:ph type="body" sz="quarter" idx="20"/>
          </p:nvPr>
        </p:nvSpPr>
        <p:spPr/>
        <p:txBody>
          <a:bodyPr/>
          <a:lstStyle/>
          <a:p>
            <a:r>
              <a:rPr lang="en-US" dirty="0"/>
              <a:t>Momina</a:t>
            </a:r>
          </a:p>
        </p:txBody>
      </p:sp>
      <p:sp>
        <p:nvSpPr>
          <p:cNvPr id="45" name="Text Placeholder 44">
            <a:extLst>
              <a:ext uri="{FF2B5EF4-FFF2-40B4-BE49-F238E27FC236}">
                <a16:creationId xmlns:a16="http://schemas.microsoft.com/office/drawing/2014/main" id="{FE5CD03B-066A-46AF-8FB8-E8A78074ABEF}"/>
              </a:ext>
            </a:extLst>
          </p:cNvPr>
          <p:cNvSpPr>
            <a:spLocks noGrp="1"/>
          </p:cNvSpPr>
          <p:nvPr>
            <p:ph type="body" sz="quarter" idx="22"/>
          </p:nvPr>
        </p:nvSpPr>
        <p:spPr/>
        <p:txBody>
          <a:bodyPr/>
          <a:lstStyle/>
          <a:p>
            <a:r>
              <a:rPr lang="en-US" dirty="0"/>
              <a:t>Idris</a:t>
            </a:r>
          </a:p>
        </p:txBody>
      </p:sp>
      <p:sp>
        <p:nvSpPr>
          <p:cNvPr id="7" name="Date Placeholder 6">
            <a:extLst>
              <a:ext uri="{FF2B5EF4-FFF2-40B4-BE49-F238E27FC236}">
                <a16:creationId xmlns:a16="http://schemas.microsoft.com/office/drawing/2014/main" id="{45F69D6A-822D-4DB9-A2CC-D9106F1F2B68}"/>
              </a:ext>
            </a:extLst>
          </p:cNvPr>
          <p:cNvSpPr>
            <a:spLocks noGrp="1"/>
          </p:cNvSpPr>
          <p:nvPr>
            <p:ph type="dt" sz="half" idx="10"/>
          </p:nvPr>
        </p:nvSpPr>
        <p:spPr/>
        <p:txBody>
          <a:bodyPr/>
          <a:lstStyle/>
          <a:p>
            <a:r>
              <a:rPr lang="en-US"/>
              <a:t>Tuesday, February 2, 20XX</a:t>
            </a:r>
            <a:endParaRPr lang="en-US" dirty="0"/>
          </a:p>
        </p:txBody>
      </p:sp>
      <p:sp>
        <p:nvSpPr>
          <p:cNvPr id="8" name="Footer Placeholder 7">
            <a:extLst>
              <a:ext uri="{FF2B5EF4-FFF2-40B4-BE49-F238E27FC236}">
                <a16:creationId xmlns:a16="http://schemas.microsoft.com/office/drawing/2014/main" id="{6375D7F3-165A-439B-8D1D-6553B68C2886}"/>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7AF9A883-CC44-4401-AE67-8FCEACB7DDDA}"/>
              </a:ext>
            </a:extLst>
          </p:cNvPr>
          <p:cNvSpPr>
            <a:spLocks noGrp="1"/>
          </p:cNvSpPr>
          <p:nvPr>
            <p:ph type="sldNum" sz="quarter" idx="12"/>
          </p:nvPr>
        </p:nvSpPr>
        <p:spPr/>
        <p:txBody>
          <a:bodyPr/>
          <a:lstStyle/>
          <a:p>
            <a:fld id="{DBA1B0FB-D917-4C8C-928F-313BD683BF39}" type="slidenum">
              <a:rPr lang="en-US" smtClean="0"/>
              <a:pPr/>
              <a:t>9</a:t>
            </a:fld>
            <a:endParaRPr lang="en-US"/>
          </a:p>
        </p:txBody>
      </p:sp>
      <p:sp>
        <p:nvSpPr>
          <p:cNvPr id="26" name="Text Placeholder 40">
            <a:extLst>
              <a:ext uri="{FF2B5EF4-FFF2-40B4-BE49-F238E27FC236}">
                <a16:creationId xmlns:a16="http://schemas.microsoft.com/office/drawing/2014/main" id="{E33F277D-FB62-49E2-9709-4C17DB89BB5B}"/>
              </a:ext>
            </a:extLst>
          </p:cNvPr>
          <p:cNvSpPr txBox="1">
            <a:spLocks/>
          </p:cNvSpPr>
          <p:nvPr/>
        </p:nvSpPr>
        <p:spPr>
          <a:xfrm>
            <a:off x="1078733" y="2640410"/>
            <a:ext cx="1711325" cy="365760"/>
          </a:xfrm>
          <a:prstGeom prst="rect">
            <a:avLst/>
          </a:prstGeom>
        </p:spPr>
        <p:txBody>
          <a:bodyPr vert="horz" wrap="square" lIns="0" tIns="0" rIns="0" bIns="0" rtlCol="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b="1"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Gosia</a:t>
            </a:r>
            <a:endParaRPr lang="en-US" dirty="0"/>
          </a:p>
        </p:txBody>
      </p:sp>
      <p:sp>
        <p:nvSpPr>
          <p:cNvPr id="27" name="Text Placeholder 42">
            <a:extLst>
              <a:ext uri="{FF2B5EF4-FFF2-40B4-BE49-F238E27FC236}">
                <a16:creationId xmlns:a16="http://schemas.microsoft.com/office/drawing/2014/main" id="{07DD6AE0-B9FB-467C-9446-6AE3A18A297B}"/>
              </a:ext>
            </a:extLst>
          </p:cNvPr>
          <p:cNvSpPr txBox="1">
            <a:spLocks/>
          </p:cNvSpPr>
          <p:nvPr/>
        </p:nvSpPr>
        <p:spPr>
          <a:xfrm>
            <a:off x="3838384" y="2640410"/>
            <a:ext cx="1711325" cy="365760"/>
          </a:xfrm>
          <a:prstGeom prst="rect">
            <a:avLst/>
          </a:prstGeom>
        </p:spPr>
        <p:txBody>
          <a:bodyPr vert="horz" wrap="square" lIns="0" tIns="0" rIns="0" bIns="0" rtlCol="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b="1"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Dilshad</a:t>
            </a:r>
            <a:endParaRPr lang="en-US" dirty="0"/>
          </a:p>
        </p:txBody>
      </p:sp>
      <p:sp>
        <p:nvSpPr>
          <p:cNvPr id="28" name="Text Placeholder 44">
            <a:extLst>
              <a:ext uri="{FF2B5EF4-FFF2-40B4-BE49-F238E27FC236}">
                <a16:creationId xmlns:a16="http://schemas.microsoft.com/office/drawing/2014/main" id="{B82367E1-FFC1-49DE-9B78-BE75C7C7200D}"/>
              </a:ext>
            </a:extLst>
          </p:cNvPr>
          <p:cNvSpPr txBox="1">
            <a:spLocks/>
          </p:cNvSpPr>
          <p:nvPr/>
        </p:nvSpPr>
        <p:spPr>
          <a:xfrm>
            <a:off x="6661976" y="2640410"/>
            <a:ext cx="1711325" cy="365760"/>
          </a:xfrm>
          <a:prstGeom prst="rect">
            <a:avLst/>
          </a:prstGeom>
        </p:spPr>
        <p:txBody>
          <a:bodyPr vert="horz" wrap="square" lIns="0" tIns="0" rIns="0" bIns="0" rtlCol="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b="1"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Thaana </a:t>
            </a:r>
            <a:endParaRPr lang="en-US" dirty="0"/>
          </a:p>
        </p:txBody>
      </p:sp>
      <p:sp>
        <p:nvSpPr>
          <p:cNvPr id="29" name="Text Placeholder 46">
            <a:extLst>
              <a:ext uri="{FF2B5EF4-FFF2-40B4-BE49-F238E27FC236}">
                <a16:creationId xmlns:a16="http://schemas.microsoft.com/office/drawing/2014/main" id="{EB04B078-FCEA-4506-85C9-74F421FBF477}"/>
              </a:ext>
            </a:extLst>
          </p:cNvPr>
          <p:cNvSpPr txBox="1">
            <a:spLocks/>
          </p:cNvSpPr>
          <p:nvPr/>
        </p:nvSpPr>
        <p:spPr>
          <a:xfrm>
            <a:off x="9432345" y="2646273"/>
            <a:ext cx="1711325" cy="365760"/>
          </a:xfrm>
          <a:prstGeom prst="rect">
            <a:avLst/>
          </a:prstGeom>
        </p:spPr>
        <p:txBody>
          <a:bodyPr vert="horz" wrap="square" lIns="0" tIns="0" rIns="0" bIns="0" rtlCol="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b="1"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Patrice</a:t>
            </a:r>
          </a:p>
        </p:txBody>
      </p:sp>
    </p:spTree>
    <p:extLst>
      <p:ext uri="{BB962C8B-B14F-4D97-AF65-F5344CB8AC3E}">
        <p14:creationId xmlns:p14="http://schemas.microsoft.com/office/powerpoint/2010/main" val="2979876663"/>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811A92-D464-4AC4-A396-BA73B10CEEA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904751AB-E840-446F-8D49-E697067EC887}">
  <ds:schemaRefs>
    <ds:schemaRef ds:uri="http://schemas.microsoft.com/sharepoint/v3/contenttype/forms"/>
  </ds:schemaRefs>
</ds:datastoreItem>
</file>

<file path=customXml/itemProps3.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{B2661B5B-991C-4C20-91D2-D8EABACEE869}tf33713516_win32</Template>
  <TotalTime>189</TotalTime>
  <Words>1311</Words>
  <Application>Microsoft Office PowerPoint</Application>
  <PresentationFormat>Widescreen</PresentationFormat>
  <Paragraphs>118</Paragraphs>
  <Slides>13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Gill Sans MT</vt:lpstr>
      <vt:lpstr>Open Sans</vt:lpstr>
      <vt:lpstr>Symbol</vt:lpstr>
      <vt:lpstr>Walbaum Display</vt:lpstr>
      <vt:lpstr>3DFloatVTI</vt:lpstr>
      <vt:lpstr>Building GEM Student Research Capacity by Creating an Inclusive Learning Environment with Lego Serious Play</vt:lpstr>
      <vt:lpstr>Agenda</vt:lpstr>
      <vt:lpstr>Introduction</vt:lpstr>
      <vt:lpstr>Intended benefit and impact </vt:lpstr>
      <vt:lpstr>Project aims &amp; objectives</vt:lpstr>
      <vt:lpstr>Project outputs and deliverables  </vt:lpstr>
      <vt:lpstr>Dissemination Plan </vt:lpstr>
      <vt:lpstr>Evaluation</vt:lpstr>
      <vt:lpstr>Team</vt:lpstr>
      <vt:lpstr>Workplan </vt:lpstr>
      <vt:lpstr>Timeline</vt:lpstr>
      <vt:lpstr>Summary</vt:lpstr>
      <vt:lpstr>Thank You</vt:lpstr>
    </vt:vector>
  </TitlesOfParts>
  <Company>University of Northampton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Gosia Plotka</dc:creator>
  <cp:lastModifiedBy>Dilshad Sarwar</cp:lastModifiedBy>
  <cp:revision>13</cp:revision>
  <dcterms:created xsi:type="dcterms:W3CDTF">2022-05-27T08:09:40Z</dcterms:created>
  <dcterms:modified xsi:type="dcterms:W3CDTF">2025-04-17T10:49:03Z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